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18"/>
  </p:notesMasterIdLst>
  <p:sldIdLst>
    <p:sldId id="256" r:id="rId2"/>
    <p:sldId id="257" r:id="rId3"/>
    <p:sldId id="271" r:id="rId4"/>
    <p:sldId id="270" r:id="rId5"/>
    <p:sldId id="269" r:id="rId6"/>
    <p:sldId id="259" r:id="rId7"/>
    <p:sldId id="260" r:id="rId8"/>
    <p:sldId id="261" r:id="rId9"/>
    <p:sldId id="265" r:id="rId10"/>
    <p:sldId id="272" r:id="rId11"/>
    <p:sldId id="286" r:id="rId12"/>
    <p:sldId id="282" r:id="rId13"/>
    <p:sldId id="283" r:id="rId14"/>
    <p:sldId id="285" r:id="rId15"/>
    <p:sldId id="284" r:id="rId16"/>
    <p:sldId id="267" r:id="rId17"/>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77" autoAdjust="0"/>
    <p:restoredTop sz="94291" autoAdjust="0"/>
  </p:normalViewPr>
  <p:slideViewPr>
    <p:cSldViewPr snapToGrid="0">
      <p:cViewPr varScale="1">
        <p:scale>
          <a:sx n="109" d="100"/>
          <a:sy n="109" d="100"/>
        </p:scale>
        <p:origin x="696" y="9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4" y="0"/>
            <a:ext cx="2945659" cy="498056"/>
          </a:xfrm>
          <a:prstGeom prst="rect">
            <a:avLst/>
          </a:prstGeom>
        </p:spPr>
        <p:txBody>
          <a:bodyPr vert="horz" lIns="91440" tIns="45720" rIns="91440" bIns="45720" rtlCol="0"/>
          <a:lstStyle>
            <a:lvl1pPr algn="r">
              <a:defRPr sz="1200"/>
            </a:lvl1pPr>
          </a:lstStyle>
          <a:p>
            <a:fld id="{967697DE-280E-47A7-B359-DB1B0CBDDFF8}" type="datetimeFigureOut">
              <a:rPr lang="it-IT" smtClean="0"/>
              <a:t>04/11/2020</a:t>
            </a:fld>
            <a:endParaRPr lang="it-IT"/>
          </a:p>
        </p:txBody>
      </p:sp>
      <p:sp>
        <p:nvSpPr>
          <p:cNvPr id="4" name="Segnaposto immagine diapositiva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5"/>
            <a:ext cx="5438140" cy="3908613"/>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428583"/>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4" y="9428583"/>
            <a:ext cx="2945659" cy="498055"/>
          </a:xfrm>
          <a:prstGeom prst="rect">
            <a:avLst/>
          </a:prstGeom>
        </p:spPr>
        <p:txBody>
          <a:bodyPr vert="horz" lIns="91440" tIns="45720" rIns="91440" bIns="45720" rtlCol="0" anchor="b"/>
          <a:lstStyle>
            <a:lvl1pPr algn="r">
              <a:defRPr sz="1200"/>
            </a:lvl1pPr>
          </a:lstStyle>
          <a:p>
            <a:fld id="{1594531C-80C8-4B51-A921-7850FFB6DD2E}" type="slidenum">
              <a:rPr lang="it-IT" smtClean="0"/>
              <a:t>‹N›</a:t>
            </a:fld>
            <a:endParaRPr lang="it-IT"/>
          </a:p>
        </p:txBody>
      </p:sp>
    </p:spTree>
    <p:extLst>
      <p:ext uri="{BB962C8B-B14F-4D97-AF65-F5344CB8AC3E}">
        <p14:creationId xmlns:p14="http://schemas.microsoft.com/office/powerpoint/2010/main" val="3273760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594531C-80C8-4B51-A921-7850FFB6DD2E}" type="slidenum">
              <a:rPr lang="it-IT" smtClean="0"/>
              <a:t>10</a:t>
            </a:fld>
            <a:endParaRPr lang="it-IT"/>
          </a:p>
        </p:txBody>
      </p:sp>
    </p:spTree>
    <p:extLst>
      <p:ext uri="{BB962C8B-B14F-4D97-AF65-F5344CB8AC3E}">
        <p14:creationId xmlns:p14="http://schemas.microsoft.com/office/powerpoint/2010/main" val="4196242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11/4/2020</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129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11/4/2020</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0896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11/4/2020</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66952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11/4/2020</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26612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11/4/2020</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742429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11/4/2020</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126644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11/4/2020</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63745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11/4/2020</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4142331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11/4/2020</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918284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11/4/2020</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51597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11/4/2020</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432575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11/4/2020</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406271286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mailto:assistenza.appalti@sinp.net" TargetMode="External"/><Relationship Id="rId2" Type="http://schemas.openxmlformats.org/officeDocument/2006/relationships/hyperlink" Target="mailto:regione.marche.suam@emarche.it"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regione.marche.it/Entra-in-Regione/Soggetto-Aggregatore-SUAM"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55666830-9A19-4E01-8505-D6C7F9AC56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DC9A38E-7F2D-43BF-AE0A-B35582351FF8}"/>
              </a:ext>
            </a:extLst>
          </p:cNvPr>
          <p:cNvPicPr>
            <a:picLocks noChangeAspect="1"/>
          </p:cNvPicPr>
          <p:nvPr/>
        </p:nvPicPr>
        <p:blipFill rotWithShape="1">
          <a:blip r:embed="rId2"/>
          <a:srcRect r="21337" b="-1"/>
          <a:stretch/>
        </p:blipFill>
        <p:spPr>
          <a:xfrm>
            <a:off x="4110127" y="10"/>
            <a:ext cx="8081873"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26" name="Freeform: Shape 25">
            <a:extLst>
              <a:ext uri="{FF2B5EF4-FFF2-40B4-BE49-F238E27FC236}">
                <a16:creationId xmlns:a16="http://schemas.microsoft.com/office/drawing/2014/main" id="{AE9FC877-7FB6-4D22-9988-35420644E2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8" name="Freeform: Shape 27">
            <a:extLst>
              <a:ext uri="{FF2B5EF4-FFF2-40B4-BE49-F238E27FC236}">
                <a16:creationId xmlns:a16="http://schemas.microsoft.com/office/drawing/2014/main" id="{E41809D1-F12E-46BB-B804-5F209D325E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DDF4E70B-5C09-42E0-B599-374CB5C7507B}"/>
              </a:ext>
            </a:extLst>
          </p:cNvPr>
          <p:cNvSpPr>
            <a:spLocks noGrp="1"/>
          </p:cNvSpPr>
          <p:nvPr>
            <p:ph type="ctrTitle"/>
          </p:nvPr>
        </p:nvSpPr>
        <p:spPr>
          <a:xfrm>
            <a:off x="477981" y="1122363"/>
            <a:ext cx="4023360" cy="3204134"/>
          </a:xfrm>
        </p:spPr>
        <p:txBody>
          <a:bodyPr anchor="b">
            <a:normAutofit/>
          </a:bodyPr>
          <a:lstStyle/>
          <a:p>
            <a:pPr algn="ctr"/>
            <a:r>
              <a:rPr lang="it-IT" sz="3700" dirty="0">
                <a:latin typeface="Times New Roman" panose="02020603050405020304" pitchFamily="18" charset="0"/>
                <a:cs typeface="Times New Roman" panose="02020603050405020304" pitchFamily="18" charset="0"/>
              </a:rPr>
              <a:t>SUAM- SOGGETTO AGGREGATORE DELLA REGIONE MARCHE</a:t>
            </a:r>
          </a:p>
        </p:txBody>
      </p:sp>
      <p:sp>
        <p:nvSpPr>
          <p:cNvPr id="3" name="Sottotitolo 2">
            <a:extLst>
              <a:ext uri="{FF2B5EF4-FFF2-40B4-BE49-F238E27FC236}">
                <a16:creationId xmlns:a16="http://schemas.microsoft.com/office/drawing/2014/main" id="{444039B6-3583-4C61-9688-12B8D9AF09A9}"/>
              </a:ext>
            </a:extLst>
          </p:cNvPr>
          <p:cNvSpPr>
            <a:spLocks noGrp="1"/>
          </p:cNvSpPr>
          <p:nvPr>
            <p:ph type="subTitle" idx="1"/>
          </p:nvPr>
        </p:nvSpPr>
        <p:spPr>
          <a:xfrm>
            <a:off x="477981" y="4872922"/>
            <a:ext cx="3933306" cy="1208141"/>
          </a:xfrm>
        </p:spPr>
        <p:txBody>
          <a:bodyPr>
            <a:normAutofit/>
          </a:bodyPr>
          <a:lstStyle/>
          <a:p>
            <a:pPr algn="ctr"/>
            <a:r>
              <a:rPr lang="it-IT" sz="3200" dirty="0">
                <a:latin typeface="Times New Roman" panose="02020603050405020304" pitchFamily="18" charset="0"/>
                <a:cs typeface="Times New Roman" panose="02020603050405020304" pitchFamily="18" charset="0"/>
              </a:rPr>
              <a:t>Guida alla Convenzione</a:t>
            </a:r>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4096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167053" y="342900"/>
            <a:ext cx="11658601" cy="6278642"/>
          </a:xfrm>
          <a:prstGeom prst="rect">
            <a:avLst/>
          </a:prstGeom>
        </p:spPr>
        <p:txBody>
          <a:bodyPr wrap="square">
            <a:spAutoFit/>
          </a:bodyPr>
          <a:lstStyle/>
          <a:p>
            <a:pPr lvl="0">
              <a:spcAft>
                <a:spcPts val="1142"/>
              </a:spcAft>
            </a:pPr>
            <a:r>
              <a:rPr lang="it-IT" sz="2800" b="1" dirty="0">
                <a:latin typeface="Times New Roman" panose="02020603050405020304" pitchFamily="18" charset="0"/>
                <a:cs typeface="Times New Roman" panose="02020603050405020304" pitchFamily="18" charset="0"/>
              </a:rPr>
              <a:t>OGGETTO DELLA CONVENZIONE</a:t>
            </a:r>
          </a:p>
          <a:p>
            <a:pPr lvl="0">
              <a:spcAft>
                <a:spcPts val="1142"/>
              </a:spcAft>
            </a:pPr>
            <a:r>
              <a:rPr lang="it-IT" sz="2400" b="1" dirty="0">
                <a:latin typeface="Times New Roman" panose="02020603050405020304" pitchFamily="18" charset="0"/>
                <a:cs typeface="Times New Roman" panose="02020603050405020304" pitchFamily="18" charset="0"/>
              </a:rPr>
              <a:t>Lotto n. 1 - Acquisto di PC Notebook configurati come riportato nei documenti di gara e Servizi Opzionali e connessi </a:t>
            </a:r>
          </a:p>
          <a:p>
            <a:pPr lvl="0">
              <a:spcAft>
                <a:spcPts val="1142"/>
              </a:spcAft>
            </a:pPr>
            <a:r>
              <a:rPr lang="it-IT" sz="1600" dirty="0">
                <a:latin typeface="Times New Roman" panose="02020603050405020304" pitchFamily="18" charset="0"/>
                <a:cs typeface="Times New Roman" panose="02020603050405020304" pitchFamily="18" charset="0"/>
              </a:rPr>
              <a:t>Le apparecchiature oggetto della fornitura sono:</a:t>
            </a:r>
          </a:p>
          <a:p>
            <a:pPr marL="457200" lvl="0" indent="-457200">
              <a:spcAft>
                <a:spcPts val="1142"/>
              </a:spcAft>
              <a:buAutoNum type="arabicParenR"/>
            </a:pPr>
            <a:r>
              <a:rPr lang="it-IT" sz="1600" dirty="0">
                <a:latin typeface="Times New Roman" panose="02020603050405020304" pitchFamily="18" charset="0"/>
                <a:cs typeface="Times New Roman" panose="02020603050405020304" pitchFamily="18" charset="0"/>
              </a:rPr>
              <a:t>NOTEBOOK BASE (Marca: Lenovo; Modello: </a:t>
            </a:r>
            <a:r>
              <a:rPr lang="it-IT" sz="1600" dirty="0" err="1">
                <a:latin typeface="Times New Roman" panose="02020603050405020304" pitchFamily="18" charset="0"/>
                <a:cs typeface="Times New Roman" panose="02020603050405020304" pitchFamily="18" charset="0"/>
              </a:rPr>
              <a:t>Thinkbook</a:t>
            </a:r>
            <a:r>
              <a:rPr lang="it-IT" sz="1600" dirty="0">
                <a:latin typeface="Times New Roman" panose="02020603050405020304" pitchFamily="18" charset="0"/>
                <a:cs typeface="Times New Roman" panose="02020603050405020304" pitchFamily="18" charset="0"/>
              </a:rPr>
              <a:t> 15)</a:t>
            </a:r>
          </a:p>
          <a:p>
            <a:pPr marL="457200" lvl="0" indent="-457200">
              <a:spcAft>
                <a:spcPts val="1142"/>
              </a:spcAft>
              <a:buAutoNum type="arabicParenR"/>
            </a:pPr>
            <a:r>
              <a:rPr lang="it-IT" sz="1600" dirty="0">
                <a:latin typeface="Times New Roman" panose="02020603050405020304" pitchFamily="18" charset="0"/>
                <a:cs typeface="Times New Roman" panose="02020603050405020304" pitchFamily="18" charset="0"/>
              </a:rPr>
              <a:t>NOTEBOOK AVANZATO (Marca: Lenovo; Modello: </a:t>
            </a:r>
            <a:r>
              <a:rPr lang="it-IT" sz="1600" dirty="0" err="1">
                <a:latin typeface="Times New Roman" panose="02020603050405020304" pitchFamily="18" charset="0"/>
                <a:cs typeface="Times New Roman" panose="02020603050405020304" pitchFamily="18" charset="0"/>
              </a:rPr>
              <a:t>Thinkbook</a:t>
            </a:r>
            <a:r>
              <a:rPr lang="it-IT" sz="1600" dirty="0">
                <a:latin typeface="Times New Roman" panose="02020603050405020304" pitchFamily="18" charset="0"/>
                <a:cs typeface="Times New Roman" panose="02020603050405020304" pitchFamily="18" charset="0"/>
              </a:rPr>
              <a:t> 15)</a:t>
            </a:r>
          </a:p>
          <a:p>
            <a:pPr marL="457200" lvl="0" indent="-457200">
              <a:spcAft>
                <a:spcPts val="1142"/>
              </a:spcAft>
              <a:buAutoNum type="arabicParenR"/>
            </a:pPr>
            <a:r>
              <a:rPr lang="it-IT" sz="1600" dirty="0">
                <a:latin typeface="Times New Roman" panose="02020603050405020304" pitchFamily="18" charset="0"/>
                <a:cs typeface="Times New Roman" panose="02020603050405020304" pitchFamily="18" charset="0"/>
              </a:rPr>
              <a:t>ULTRABOOK (Marca: Lenovo; Modello: </a:t>
            </a:r>
            <a:r>
              <a:rPr lang="it-IT" sz="1600" dirty="0" err="1">
                <a:latin typeface="Times New Roman" panose="02020603050405020304" pitchFamily="18" charset="0"/>
                <a:cs typeface="Times New Roman" panose="02020603050405020304" pitchFamily="18" charset="0"/>
              </a:rPr>
              <a:t>Thinkpad</a:t>
            </a:r>
            <a:r>
              <a:rPr lang="it-IT" sz="1600" dirty="0">
                <a:latin typeface="Times New Roman" panose="02020603050405020304" pitchFamily="18" charset="0"/>
                <a:cs typeface="Times New Roman" panose="02020603050405020304" pitchFamily="18" charset="0"/>
              </a:rPr>
              <a:t> L13)</a:t>
            </a:r>
          </a:p>
          <a:p>
            <a:pPr lvl="0">
              <a:spcAft>
                <a:spcPts val="1142"/>
              </a:spcAft>
            </a:pPr>
            <a:r>
              <a:rPr lang="it-IT" sz="1600" dirty="0">
                <a:latin typeface="Times New Roman" panose="02020603050405020304" pitchFamily="18" charset="0"/>
                <a:cs typeface="Times New Roman" panose="02020603050405020304" pitchFamily="18" charset="0"/>
              </a:rPr>
              <a:t>Le principali caratteristiche tecniche delle apparecchiature sono riportate negli allegati SCHEDE TECNICHE.</a:t>
            </a:r>
          </a:p>
          <a:p>
            <a:pPr lvl="0" algn="ctr">
              <a:spcAft>
                <a:spcPts val="1142"/>
              </a:spcAft>
            </a:pPr>
            <a:endParaRPr lang="it-IT" sz="1600" u="sng" dirty="0">
              <a:solidFill>
                <a:srgbClr val="FF0000"/>
              </a:solidFill>
              <a:latin typeface="Times New Roman" panose="02020603050405020304" pitchFamily="18" charset="0"/>
              <a:cs typeface="Times New Roman" panose="02020603050405020304" pitchFamily="18" charset="0"/>
            </a:endParaRPr>
          </a:p>
          <a:p>
            <a:pPr lvl="0" algn="just">
              <a:spcAft>
                <a:spcPts val="1142"/>
              </a:spcAft>
            </a:pPr>
            <a:endParaRPr lang="it-IT" sz="1600" u="sng" dirty="0">
              <a:solidFill>
                <a:srgbClr val="FF0000"/>
              </a:solidFill>
              <a:latin typeface="Times New Roman" panose="02020603050405020304" pitchFamily="18" charset="0"/>
              <a:cs typeface="Times New Roman" panose="02020603050405020304" pitchFamily="18" charset="0"/>
            </a:endParaRPr>
          </a:p>
          <a:p>
            <a:pPr lvl="0" algn="just">
              <a:spcAft>
                <a:spcPts val="1142"/>
              </a:spcAft>
            </a:pPr>
            <a:endParaRPr lang="it-IT" sz="2600" dirty="0">
              <a:solidFill>
                <a:srgbClr val="1C1C1C"/>
              </a:solidFill>
              <a:latin typeface="Times New Roman" panose="02020603050405020304" pitchFamily="18" charset="0"/>
              <a:cs typeface="Times New Roman" panose="02020603050405020304" pitchFamily="18" charset="0"/>
            </a:endParaRPr>
          </a:p>
          <a:p>
            <a:pPr lvl="0" algn="just">
              <a:spcAft>
                <a:spcPts val="1142"/>
              </a:spcAft>
            </a:pPr>
            <a:endParaRPr lang="it-IT" sz="2600" dirty="0">
              <a:solidFill>
                <a:srgbClr val="1C1C1C"/>
              </a:solidFill>
              <a:latin typeface="Times New Roman" panose="02020603050405020304" pitchFamily="18" charset="0"/>
              <a:cs typeface="Times New Roman" panose="02020603050405020304" pitchFamily="18" charset="0"/>
            </a:endParaRPr>
          </a:p>
          <a:p>
            <a:pPr lvl="0" algn="just">
              <a:spcAft>
                <a:spcPts val="1142"/>
              </a:spcAft>
            </a:pPr>
            <a:endParaRPr lang="it-IT" sz="2600" dirty="0">
              <a:solidFill>
                <a:srgbClr val="1C1C1C"/>
              </a:solidFill>
              <a:latin typeface="Times New Roman" panose="02020603050405020304" pitchFamily="18" charset="0"/>
              <a:cs typeface="Times New Roman" panose="02020603050405020304" pitchFamily="18" charset="0"/>
            </a:endParaRPr>
          </a:p>
          <a:p>
            <a:pPr lvl="0" algn="just">
              <a:spcAft>
                <a:spcPts val="1142"/>
              </a:spcAft>
            </a:pPr>
            <a:r>
              <a:rPr lang="it-IT" sz="2600" dirty="0">
                <a:solidFill>
                  <a:srgbClr val="1C1C1C"/>
                </a:solidFill>
                <a:latin typeface="Times New Roman" panose="02020603050405020304" pitchFamily="18" charset="0"/>
                <a:cs typeface="Times New Roman" panose="02020603050405020304" pitchFamily="18" charset="0"/>
              </a:rPr>
              <a:t>        </a:t>
            </a:r>
          </a:p>
        </p:txBody>
      </p:sp>
      <p:pic>
        <p:nvPicPr>
          <p:cNvPr id="4" name="Immagine 3">
            <a:extLst>
              <a:ext uri="{FF2B5EF4-FFF2-40B4-BE49-F238E27FC236}">
                <a16:creationId xmlns:a16="http://schemas.microsoft.com/office/drawing/2014/main" id="{669C9F28-CA98-4AE3-86A8-05552940BF5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050130" y="3721123"/>
            <a:ext cx="2866103" cy="2984090"/>
          </a:xfrm>
          <a:prstGeom prst="rect">
            <a:avLst/>
          </a:prstGeom>
        </p:spPr>
      </p:pic>
      <p:pic>
        <p:nvPicPr>
          <p:cNvPr id="6" name="Immagine 5">
            <a:extLst>
              <a:ext uri="{FF2B5EF4-FFF2-40B4-BE49-F238E27FC236}">
                <a16:creationId xmlns:a16="http://schemas.microsoft.com/office/drawing/2014/main" id="{0B9F06F3-0D93-431A-B21D-2146BD40B76C}"/>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5996353" y="3829585"/>
            <a:ext cx="3689556" cy="2767167"/>
          </a:xfrm>
          <a:prstGeom prst="rect">
            <a:avLst/>
          </a:prstGeom>
        </p:spPr>
      </p:pic>
    </p:spTree>
    <p:extLst>
      <p:ext uri="{BB962C8B-B14F-4D97-AF65-F5344CB8AC3E}">
        <p14:creationId xmlns:p14="http://schemas.microsoft.com/office/powerpoint/2010/main" val="1465274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957DAC-2930-4B30-9CD5-62F20CEA92C9}"/>
              </a:ext>
            </a:extLst>
          </p:cNvPr>
          <p:cNvSpPr>
            <a:spLocks noGrp="1"/>
          </p:cNvSpPr>
          <p:nvPr>
            <p:ph type="title"/>
          </p:nvPr>
        </p:nvSpPr>
        <p:spPr>
          <a:xfrm>
            <a:off x="206477" y="132735"/>
            <a:ext cx="11783962" cy="6518788"/>
          </a:xfrm>
        </p:spPr>
        <p:txBody>
          <a:bodyPr>
            <a:normAutofit fontScale="90000"/>
          </a:bodyPr>
          <a:lstStyle/>
          <a:p>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OGGETTO DELLA CONVENZIONE</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Lotto n. 2 – Acquisto di Thin Client</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Le apparecchiature oggetto della fornitura sono:</a:t>
            </a: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1) THIN CLIENT BASE (Marca Dell; Modello: </a:t>
            </a:r>
            <a:r>
              <a:rPr lang="en-US" sz="1800" dirty="0">
                <a:latin typeface="Times New Roman" panose="02020603050405020304" pitchFamily="18" charset="0"/>
                <a:cs typeface="Times New Roman" panose="02020603050405020304" pitchFamily="18" charset="0"/>
              </a:rPr>
              <a:t>Wyse 5070 Thin Client BTX)</a:t>
            </a: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2) THIN CLIENT ALL-IN-ONE 21,5” (Marca: Dell; Modello: WYSE 5470 AIO CTO) </a:t>
            </a:r>
            <a:br>
              <a:rPr lang="it-IT" sz="1800"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Le principali caratteristiche tecniche delle apparecchiature sono riportate negli allegati SCHEDE TECNICHE</a:t>
            </a:r>
            <a:r>
              <a:rPr lang="it-IT" sz="2000" dirty="0">
                <a:latin typeface="Times New Roman" panose="02020603050405020304" pitchFamily="18" charset="0"/>
                <a:cs typeface="Times New Roman" panose="02020603050405020304" pitchFamily="18" charset="0"/>
              </a:rPr>
              <a:t>.</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endParaRPr lang="it-IT" sz="1600" dirty="0"/>
          </a:p>
        </p:txBody>
      </p:sp>
      <p:pic>
        <p:nvPicPr>
          <p:cNvPr id="3" name="Immagine 2">
            <a:extLst>
              <a:ext uri="{FF2B5EF4-FFF2-40B4-BE49-F238E27FC236}">
                <a16:creationId xmlns:a16="http://schemas.microsoft.com/office/drawing/2014/main" id="{B7756B52-4983-4740-BEF5-CF1BD687C836}"/>
              </a:ext>
            </a:extLst>
          </p:cNvPr>
          <p:cNvPicPr>
            <a:picLocks noChangeAspect="1"/>
          </p:cNvPicPr>
          <p:nvPr/>
        </p:nvPicPr>
        <p:blipFill>
          <a:blip r:embed="rId2"/>
          <a:stretch>
            <a:fillRect/>
          </a:stretch>
        </p:blipFill>
        <p:spPr>
          <a:xfrm>
            <a:off x="1224116" y="3731342"/>
            <a:ext cx="3746090" cy="2610465"/>
          </a:xfrm>
          <a:prstGeom prst="rect">
            <a:avLst/>
          </a:prstGeom>
        </p:spPr>
      </p:pic>
      <p:pic>
        <p:nvPicPr>
          <p:cNvPr id="4" name="Immagine 3">
            <a:extLst>
              <a:ext uri="{FF2B5EF4-FFF2-40B4-BE49-F238E27FC236}">
                <a16:creationId xmlns:a16="http://schemas.microsoft.com/office/drawing/2014/main" id="{C2DC582F-3042-4F9E-B4E4-8AC46C85011F}"/>
              </a:ext>
            </a:extLst>
          </p:cNvPr>
          <p:cNvPicPr>
            <a:picLocks noChangeAspect="1"/>
          </p:cNvPicPr>
          <p:nvPr/>
        </p:nvPicPr>
        <p:blipFill>
          <a:blip r:embed="rId3"/>
          <a:stretch>
            <a:fillRect/>
          </a:stretch>
        </p:blipFill>
        <p:spPr>
          <a:xfrm>
            <a:off x="6691311" y="3731341"/>
            <a:ext cx="3485104" cy="2610465"/>
          </a:xfrm>
          <a:prstGeom prst="rect">
            <a:avLst/>
          </a:prstGeom>
        </p:spPr>
      </p:pic>
    </p:spTree>
    <p:extLst>
      <p:ext uri="{BB962C8B-B14F-4D97-AF65-F5344CB8AC3E}">
        <p14:creationId xmlns:p14="http://schemas.microsoft.com/office/powerpoint/2010/main" val="2592161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17FB82-67A7-48BD-BAF6-D5BDEE7DD396}"/>
              </a:ext>
            </a:extLst>
          </p:cNvPr>
          <p:cNvSpPr>
            <a:spLocks noGrp="1"/>
          </p:cNvSpPr>
          <p:nvPr>
            <p:ph type="title" idx="4294967295"/>
          </p:nvPr>
        </p:nvSpPr>
        <p:spPr>
          <a:xfrm>
            <a:off x="117987" y="265471"/>
            <a:ext cx="12074013" cy="6282967"/>
          </a:xfrm>
        </p:spPr>
        <p:txBody>
          <a:bodyPr>
            <a:normAutofit fontScale="90000"/>
          </a:bodyPr>
          <a:lstStyle/>
          <a:p>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700" b="1" dirty="0">
                <a:latin typeface="Times New Roman" panose="02020603050405020304" pitchFamily="18" charset="0"/>
                <a:cs typeface="Times New Roman" panose="02020603050405020304" pitchFamily="18" charset="0"/>
              </a:rPr>
              <a:t>DISPOSITIVI OPZIONALI </a:t>
            </a:r>
            <a:r>
              <a:rPr lang="it-IT" sz="2000" dirty="0"/>
              <a:t/>
            </a:r>
            <a:br>
              <a:rPr lang="it-IT" sz="2000" dirty="0"/>
            </a:br>
            <a:r>
              <a:rPr lang="it-IT" sz="2000" dirty="0"/>
              <a:t/>
            </a:r>
            <a:br>
              <a:rPr lang="it-IT" sz="2000" dirty="0"/>
            </a:br>
            <a:r>
              <a:rPr lang="it-IT" sz="2000" dirty="0">
                <a:latin typeface="Times New Roman" panose="02020603050405020304" pitchFamily="18" charset="0"/>
                <a:cs typeface="Times New Roman" panose="02020603050405020304" pitchFamily="18" charset="0"/>
              </a:rPr>
              <a:t>Su richiesta dell’Amministrazione, il Fornitore dovrà configurare i PC Notebook e Thin Client in configurazione base con i dispositivi opzionali scelti, tra quelli sotto elencati e descritti nel Capitolato tecnico, dalla medesima Amministrazione nell’ordinativo di fornitura.</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Il prezzo dei dispositivi opzionali non è ricompreso nel prezzo dei PC Notebook e Thin Client ed è da intendersi come “prezzo addizionale” a questi.</a:t>
            </a:r>
            <a:br>
              <a:rPr lang="it-IT" sz="2000" dirty="0">
                <a:latin typeface="Times New Roman" panose="02020603050405020304" pitchFamily="18" charset="0"/>
                <a:cs typeface="Times New Roman" panose="02020603050405020304" pitchFamily="18" charset="0"/>
              </a:rPr>
            </a:br>
            <a:r>
              <a:rPr lang="it-IT" sz="2000" b="1" u="sng" dirty="0">
                <a:latin typeface="Times New Roman" panose="02020603050405020304" pitchFamily="18" charset="0"/>
                <a:cs typeface="Times New Roman" panose="02020603050405020304" pitchFamily="18" charset="0"/>
              </a:rPr>
              <a:t/>
            </a:r>
            <a:br>
              <a:rPr lang="it-IT" sz="2000" b="1" u="sng"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Memory key USB</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HD esterno</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Ram</a:t>
            </a:r>
            <a:r>
              <a:rPr lang="it-IT" sz="2000" dirty="0">
                <a:latin typeface="Times New Roman" panose="02020603050405020304" pitchFamily="18" charset="0"/>
                <a:cs typeface="Times New Roman" panose="02020603050405020304" pitchFamily="18" charset="0"/>
              </a:rPr>
              <a:t> Aggiuntiva</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Masterizzatore esterno</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Docking station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Cavo HDMI-HDMI</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Alimentatori </a:t>
            </a:r>
            <a:r>
              <a:rPr lang="it-IT" sz="2000">
                <a:latin typeface="Times New Roman" panose="02020603050405020304" pitchFamily="18" charset="0"/>
                <a:cs typeface="Times New Roman" panose="02020603050405020304" pitchFamily="18" charset="0"/>
              </a:rPr>
              <a:t>aggiuntivi </a:t>
            </a: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endParaRPr lang="it-IT" sz="1600" dirty="0"/>
          </a:p>
        </p:txBody>
      </p:sp>
    </p:spTree>
    <p:extLst>
      <p:ext uri="{BB962C8B-B14F-4D97-AF65-F5344CB8AC3E}">
        <p14:creationId xmlns:p14="http://schemas.microsoft.com/office/powerpoint/2010/main" val="855100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F4B178-6DFC-4D45-82D5-543DC417B1A1}"/>
              </a:ext>
            </a:extLst>
          </p:cNvPr>
          <p:cNvSpPr>
            <a:spLocks noGrp="1"/>
          </p:cNvSpPr>
          <p:nvPr>
            <p:ph type="title"/>
          </p:nvPr>
        </p:nvSpPr>
        <p:spPr>
          <a:xfrm>
            <a:off x="132735" y="162232"/>
            <a:ext cx="11828207" cy="6518787"/>
          </a:xfrm>
        </p:spPr>
        <p:txBody>
          <a:bodyPr>
            <a:normAutofit fontScale="90000"/>
          </a:bodyPr>
          <a:lstStyle/>
          <a:p>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3100" dirty="0">
                <a:latin typeface="Times New Roman" panose="02020603050405020304" pitchFamily="18" charset="0"/>
                <a:cs typeface="Times New Roman" panose="02020603050405020304" pitchFamily="18" charset="0"/>
              </a:rPr>
              <a:t/>
            </a:r>
            <a:br>
              <a:rPr lang="it-IT" sz="3100" dirty="0">
                <a:latin typeface="Times New Roman" panose="02020603050405020304" pitchFamily="18" charset="0"/>
                <a:cs typeface="Times New Roman" panose="02020603050405020304" pitchFamily="18" charset="0"/>
              </a:rPr>
            </a:br>
            <a:r>
              <a:rPr lang="it-IT" sz="3100" b="1" dirty="0">
                <a:latin typeface="Times New Roman" panose="02020603050405020304" pitchFamily="18" charset="0"/>
                <a:cs typeface="Times New Roman" panose="02020603050405020304" pitchFamily="18" charset="0"/>
              </a:rPr>
              <a:t>SERVIZI COMPRESI NEL PREZZO DEI PERSONAL COMPUTER</a:t>
            </a: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I servizi descritti nel presente paragrafo sono connessi ed accessori alla fornitura dei PC Notebook e Thin Client e, quindi, sono prestati dal Fornitore unitamente alla fornitura medesima. Il corrispettivo di tali servizi, quindi, è ricompreso nel prezzo dei PC Notebook e Thin Client.</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1) PRECARICAMENTO SISTEMI OPERATIVI</a:t>
            </a:r>
            <a:r>
              <a:rPr lang="it-IT" sz="1800" dirty="0">
                <a:latin typeface="Times New Roman" panose="02020603050405020304" pitchFamily="18" charset="0"/>
                <a:cs typeface="Times New Roman" panose="02020603050405020304" pitchFamily="18" charset="0"/>
              </a:rPr>
              <a:t>: Per ciascun Personal Computer, il Sistema Operativo che il Fornitore deve installare, è Microsoft Windows 10 Professional a 64 bit.</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2) CONSEGNA</a:t>
            </a:r>
            <a:r>
              <a:rPr lang="it-IT" sz="1800" dirty="0">
                <a:latin typeface="Times New Roman" panose="02020603050405020304" pitchFamily="18" charset="0"/>
                <a:cs typeface="Times New Roman" panose="02020603050405020304" pitchFamily="18" charset="0"/>
              </a:rPr>
              <a:t>: Le attività di consegna delle apparecchiature si intendono comprensive di ogni onere relativo ad imballaggio,</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trasporto, facchinaggio e consegna nei luoghi indicati dall’Amministrazione nell’Ordinativo di Fornitura.</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3) ASSISTENZA E MANUTENZIONE</a:t>
            </a:r>
            <a:r>
              <a:rPr lang="it-IT" sz="1800" dirty="0">
                <a:latin typeface="Times New Roman" panose="02020603050405020304" pitchFamily="18" charset="0"/>
                <a:cs typeface="Times New Roman" panose="02020603050405020304" pitchFamily="18" charset="0"/>
              </a:rPr>
              <a:t>: Il Fornitore dovrà mantenere in perfetto stato di funzionamento le apparecchiature oggetto della fornitura per un periodo di 36 (trentasei) mesi a partire dalla Data di Consegna dei PC Notebook e Thin Client, provvedendo a fornire per ciascuno di essi, l’assistenza tecnica on-site del produttore dell’apparecchiatura. L’assistenza tecnica deve essere esercitata tramite ritiro e riconsegna dell’apparecchiatura entro 2 giorni lavoratori decorrenti dal giorno successivo all’apertura della chiamata di assistenza. Le spese di ritiro e riconsegna dell’apparecchiatura sono a carico del fornitore.</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4) SERVIZIO DI CREAZIONE DEL “GOLDEN DISK”</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5) CALL CENTER: </a:t>
            </a:r>
            <a:r>
              <a:rPr lang="it-IT" sz="1800" dirty="0">
                <a:latin typeface="Times New Roman" panose="02020603050405020304" pitchFamily="18" charset="0"/>
                <a:cs typeface="Times New Roman" panose="02020603050405020304" pitchFamily="18" charset="0"/>
              </a:rPr>
              <a:t>Il Fornitore deve attivare, entro il termine perentorio di 15 giorni dalla data di stipula della Convenzione, un servizio di Call Center competente per:</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ricezione e smistamento degli ordini;</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richieste di intervento per manutenzione ed assistenza tecnica;</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richieste relative allo stato delle consegne;</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richieste relative allo stato degli ordini in corso ed alla loro evasione;</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richieste di chiarimento sulle modalità di ordine e di consegna.</a:t>
            </a: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dirty="0"/>
              <a:t/>
            </a:r>
            <a:br>
              <a:rPr lang="it-IT" dirty="0"/>
            </a:br>
            <a:r>
              <a:rPr lang="it-IT" dirty="0"/>
              <a:t/>
            </a:r>
            <a:br>
              <a:rPr lang="it-IT" dirty="0"/>
            </a:br>
            <a:r>
              <a:rPr lang="it-IT" dirty="0"/>
              <a:t/>
            </a:r>
            <a:br>
              <a:rPr lang="it-IT" dirty="0"/>
            </a:br>
            <a:r>
              <a:rPr lang="it-IT" dirty="0"/>
              <a:t/>
            </a:r>
            <a:br>
              <a:rPr lang="it-IT" dirty="0"/>
            </a:br>
            <a:endParaRPr lang="it-IT" dirty="0"/>
          </a:p>
        </p:txBody>
      </p:sp>
    </p:spTree>
    <p:extLst>
      <p:ext uri="{BB962C8B-B14F-4D97-AF65-F5344CB8AC3E}">
        <p14:creationId xmlns:p14="http://schemas.microsoft.com/office/powerpoint/2010/main" val="1783363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F6FBA8-BB81-4603-8521-3D78666F48D8}"/>
              </a:ext>
            </a:extLst>
          </p:cNvPr>
          <p:cNvSpPr>
            <a:spLocks noGrp="1"/>
          </p:cNvSpPr>
          <p:nvPr>
            <p:ph type="title"/>
          </p:nvPr>
        </p:nvSpPr>
        <p:spPr>
          <a:xfrm>
            <a:off x="221226" y="162232"/>
            <a:ext cx="11754464" cy="6489291"/>
          </a:xfrm>
        </p:spPr>
        <p:txBody>
          <a:bodyPr>
            <a:normAutofit fontScale="90000"/>
          </a:bodyPr>
          <a:lstStyle/>
          <a:p>
            <a:r>
              <a:rPr lang="it-IT" sz="2000" b="1" u="sng" dirty="0">
                <a:latin typeface="Times New Roman" panose="02020603050405020304" pitchFamily="18" charset="0"/>
                <a:cs typeface="Times New Roman" panose="02020603050405020304" pitchFamily="18" charset="0"/>
              </a:rPr>
              <a:t/>
            </a:r>
            <a:br>
              <a:rPr lang="it-IT" sz="2000" b="1" u="sng" dirty="0">
                <a:latin typeface="Times New Roman" panose="02020603050405020304" pitchFamily="18" charset="0"/>
                <a:cs typeface="Times New Roman" panose="02020603050405020304" pitchFamily="18" charset="0"/>
              </a:rPr>
            </a:br>
            <a:r>
              <a:rPr lang="it-IT" sz="2000" b="1" u="sng" dirty="0">
                <a:latin typeface="Times New Roman" panose="02020603050405020304" pitchFamily="18" charset="0"/>
                <a:cs typeface="Times New Roman" panose="02020603050405020304" pitchFamily="18" charset="0"/>
              </a:rPr>
              <a:t/>
            </a:r>
            <a:br>
              <a:rPr lang="it-IT" sz="2000" b="1" u="sng" dirty="0">
                <a:latin typeface="Times New Roman" panose="02020603050405020304" pitchFamily="18" charset="0"/>
                <a:cs typeface="Times New Roman" panose="02020603050405020304" pitchFamily="18" charset="0"/>
              </a:rPr>
            </a:br>
            <a:r>
              <a:rPr lang="it-IT" sz="2000" b="1" u="sng" dirty="0">
                <a:latin typeface="Times New Roman" panose="02020603050405020304" pitchFamily="18" charset="0"/>
                <a:cs typeface="Times New Roman" panose="02020603050405020304" pitchFamily="18" charset="0"/>
              </a:rPr>
              <a:t/>
            </a:r>
            <a:br>
              <a:rPr lang="it-IT" sz="2000" b="1" u="sng" dirty="0">
                <a:latin typeface="Times New Roman" panose="02020603050405020304" pitchFamily="18" charset="0"/>
                <a:cs typeface="Times New Roman" panose="02020603050405020304" pitchFamily="18" charset="0"/>
              </a:rPr>
            </a:br>
            <a:r>
              <a:rPr lang="it-IT" sz="2000" b="1" u="sng" dirty="0">
                <a:latin typeface="Times New Roman" panose="02020603050405020304" pitchFamily="18" charset="0"/>
                <a:cs typeface="Times New Roman" panose="02020603050405020304" pitchFamily="18" charset="0"/>
              </a:rPr>
              <a:t/>
            </a:r>
            <a:br>
              <a:rPr lang="it-IT" sz="2000" b="1" u="sng" dirty="0">
                <a:latin typeface="Times New Roman" panose="02020603050405020304" pitchFamily="18" charset="0"/>
                <a:cs typeface="Times New Roman" panose="02020603050405020304" pitchFamily="18" charset="0"/>
              </a:rPr>
            </a:br>
            <a:r>
              <a:rPr lang="it-IT" sz="2000" b="1" u="sng" dirty="0">
                <a:latin typeface="Times New Roman" panose="02020603050405020304" pitchFamily="18" charset="0"/>
                <a:cs typeface="Times New Roman" panose="02020603050405020304" pitchFamily="18" charset="0"/>
              </a:rPr>
              <a:t/>
            </a:r>
            <a:br>
              <a:rPr lang="it-IT" sz="2000" b="1" u="sng" dirty="0">
                <a:latin typeface="Times New Roman" panose="02020603050405020304" pitchFamily="18" charset="0"/>
                <a:cs typeface="Times New Roman" panose="02020603050405020304" pitchFamily="18" charset="0"/>
              </a:rPr>
            </a:br>
            <a:r>
              <a:rPr lang="it-IT" sz="2000" b="1" u="sng" dirty="0">
                <a:latin typeface="Times New Roman" panose="02020603050405020304" pitchFamily="18" charset="0"/>
                <a:cs typeface="Times New Roman" panose="02020603050405020304" pitchFamily="18" charset="0"/>
              </a:rPr>
              <a:t/>
            </a:r>
            <a:br>
              <a:rPr lang="it-IT" sz="2000" b="1" u="sng" dirty="0">
                <a:latin typeface="Times New Roman" panose="02020603050405020304" pitchFamily="18" charset="0"/>
                <a:cs typeface="Times New Roman" panose="02020603050405020304" pitchFamily="18" charset="0"/>
              </a:rPr>
            </a:br>
            <a:r>
              <a:rPr lang="it-IT" sz="2000" b="1" u="sng" dirty="0">
                <a:latin typeface="Times New Roman" panose="02020603050405020304" pitchFamily="18" charset="0"/>
                <a:cs typeface="Times New Roman" panose="02020603050405020304" pitchFamily="18" charset="0"/>
              </a:rPr>
              <a:t/>
            </a:r>
            <a:br>
              <a:rPr lang="it-IT" sz="2000" b="1" u="sng" dirty="0">
                <a:latin typeface="Times New Roman" panose="02020603050405020304" pitchFamily="18" charset="0"/>
                <a:cs typeface="Times New Roman" panose="02020603050405020304" pitchFamily="18" charset="0"/>
              </a:rPr>
            </a:br>
            <a:r>
              <a:rPr lang="it-IT" sz="2000" b="1" u="sng" dirty="0">
                <a:latin typeface="Times New Roman" panose="02020603050405020304" pitchFamily="18" charset="0"/>
                <a:cs typeface="Times New Roman" panose="02020603050405020304" pitchFamily="18" charset="0"/>
              </a:rPr>
              <a:t/>
            </a:r>
            <a:br>
              <a:rPr lang="it-IT" sz="2000" b="1" u="sng" dirty="0">
                <a:latin typeface="Times New Roman" panose="02020603050405020304" pitchFamily="18" charset="0"/>
                <a:cs typeface="Times New Roman" panose="02020603050405020304" pitchFamily="18" charset="0"/>
              </a:rPr>
            </a:br>
            <a:r>
              <a:rPr lang="it-IT" sz="2000" b="1" u="sng" dirty="0">
                <a:latin typeface="Times New Roman" panose="02020603050405020304" pitchFamily="18" charset="0"/>
                <a:cs typeface="Times New Roman" panose="02020603050405020304" pitchFamily="18" charset="0"/>
              </a:rPr>
              <a:t/>
            </a:r>
            <a:br>
              <a:rPr lang="it-IT" sz="2000" b="1" u="sng" dirty="0">
                <a:latin typeface="Times New Roman" panose="02020603050405020304" pitchFamily="18" charset="0"/>
                <a:cs typeface="Times New Roman" panose="02020603050405020304" pitchFamily="18" charset="0"/>
              </a:rPr>
            </a:br>
            <a:r>
              <a:rPr lang="it-IT" sz="2700" b="1" dirty="0">
                <a:latin typeface="Times New Roman" panose="02020603050405020304" pitchFamily="18" charset="0"/>
                <a:cs typeface="Times New Roman" panose="02020603050405020304" pitchFamily="18" charset="0"/>
              </a:rPr>
              <a:t/>
            </a:r>
            <a:br>
              <a:rPr lang="it-IT" sz="2700" b="1" dirty="0">
                <a:latin typeface="Times New Roman" panose="02020603050405020304" pitchFamily="18" charset="0"/>
                <a:cs typeface="Times New Roman" panose="02020603050405020304" pitchFamily="18" charset="0"/>
              </a:rPr>
            </a:br>
            <a:r>
              <a:rPr lang="it-IT" sz="2700" b="1" dirty="0">
                <a:latin typeface="Times New Roman" panose="02020603050405020304" pitchFamily="18" charset="0"/>
                <a:cs typeface="Times New Roman" panose="02020603050405020304" pitchFamily="18" charset="0"/>
              </a:rPr>
              <a:t>SERVIZI AGGIUNTIVI PER ORDINI SUPERIORI AI 100 PC NOTEBOOK E THIN CLIENT</a:t>
            </a: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600" dirty="0"/>
              <a:t/>
            </a:r>
            <a:br>
              <a:rPr lang="it-IT" sz="1600" dirty="0"/>
            </a:br>
            <a:r>
              <a:rPr lang="it-IT" sz="1600" dirty="0"/>
              <a:t/>
            </a:r>
            <a:br>
              <a:rPr lang="it-IT" sz="1600" dirty="0"/>
            </a:br>
            <a:r>
              <a:rPr lang="it-IT" sz="2200" dirty="0">
                <a:latin typeface="Times New Roman" panose="02020603050405020304" pitchFamily="18" charset="0"/>
                <a:cs typeface="Times New Roman" panose="02020603050405020304" pitchFamily="18" charset="0"/>
              </a:rPr>
              <a:t>Per ordini superiori ai 100 PC Notebook e Thin Client, su richiesta dell’Amministrazione contraente riportata</a:t>
            </a:r>
            <a:br>
              <a:rPr lang="it-IT" sz="2200" dirty="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nelle note dell’Ordinativo di fornitura, potranno essere richiesti i seguenti servizi aggiuntivi:</a:t>
            </a:r>
            <a:br>
              <a:rPr lang="it-IT" sz="2200" dirty="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
            </a:r>
            <a:br>
              <a:rPr lang="it-IT" sz="2200" dirty="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 Installazione sul PC Notebook e Thin Client di una immagine preconfigurata dall’Amministrazione contraente</a:t>
            </a:r>
            <a:br>
              <a:rPr lang="it-IT" sz="2200" dirty="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
            </a:r>
            <a:br>
              <a:rPr lang="it-IT" sz="2200" dirty="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 Etichettatura di fabbrica dei prodotti forniti sulla base dei matricolari di inventario forniti dall’Amministrazione</a:t>
            </a:r>
            <a:br>
              <a:rPr lang="it-IT" sz="2200" dirty="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
            </a:r>
            <a:br>
              <a:rPr lang="it-IT" sz="2200" dirty="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 Consegna differita delle apparecchiature in lotti da 15 a 100 apparecchiature presso diverse sedi dell’amministrazione.</a:t>
            </a: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endParaRPr lang="it-IT" sz="1600" dirty="0"/>
          </a:p>
        </p:txBody>
      </p:sp>
    </p:spTree>
    <p:extLst>
      <p:ext uri="{BB962C8B-B14F-4D97-AF65-F5344CB8AC3E}">
        <p14:creationId xmlns:p14="http://schemas.microsoft.com/office/powerpoint/2010/main" val="717731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65BA95-6EEC-421F-BC48-92E8FEE5508E}"/>
              </a:ext>
            </a:extLst>
          </p:cNvPr>
          <p:cNvSpPr>
            <a:spLocks noGrp="1"/>
          </p:cNvSpPr>
          <p:nvPr>
            <p:ph type="title"/>
          </p:nvPr>
        </p:nvSpPr>
        <p:spPr>
          <a:xfrm>
            <a:off x="206477" y="176980"/>
            <a:ext cx="11828207" cy="6518787"/>
          </a:xfrm>
        </p:spPr>
        <p:txBody>
          <a:bodyPr>
            <a:normAutofit fontScale="90000"/>
          </a:bodyPr>
          <a:lstStyle/>
          <a:p>
            <a:r>
              <a:rPr lang="it-IT" sz="3100" b="1" dirty="0">
                <a:latin typeface="Times New Roman" panose="02020603050405020304" pitchFamily="18" charset="0"/>
                <a:cs typeface="Times New Roman" panose="02020603050405020304" pitchFamily="18" charset="0"/>
              </a:rPr>
              <a:t>SERVIZI OPZIONALI</a:t>
            </a:r>
            <a:r>
              <a:rPr lang="it-IT" sz="2200" dirty="0">
                <a:latin typeface="Times New Roman" panose="02020603050405020304" pitchFamily="18" charset="0"/>
                <a:cs typeface="Times New Roman" panose="02020603050405020304" pitchFamily="18" charset="0"/>
              </a:rPr>
              <a:t/>
            </a:r>
            <a:br>
              <a:rPr lang="it-IT" sz="2200" dirty="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
            </a:r>
            <a:br>
              <a:rPr lang="it-IT" sz="2200" dirty="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Questi servizi sono </a:t>
            </a:r>
            <a:r>
              <a:rPr lang="it-IT" sz="2200" u="sng" dirty="0">
                <a:latin typeface="Times New Roman" panose="02020603050405020304" pitchFamily="18" charset="0"/>
                <a:cs typeface="Times New Roman" panose="02020603050405020304" pitchFamily="18" charset="0"/>
              </a:rPr>
              <a:t>eventualmente attivabili </a:t>
            </a:r>
            <a:r>
              <a:rPr lang="it-IT" sz="2200" dirty="0">
                <a:latin typeface="Times New Roman" panose="02020603050405020304" pitchFamily="18" charset="0"/>
                <a:cs typeface="Times New Roman" panose="02020603050405020304" pitchFamily="18" charset="0"/>
              </a:rPr>
              <a:t>da ciascuna Amministrazione contraente. Il corrispettivo di tali servizi, quindi, è da considerarsi addizionale al prezzo dei PC Notebook e Thin Client.</a:t>
            </a:r>
            <a:br>
              <a:rPr lang="it-IT" sz="2200" dirty="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
            </a:r>
            <a:br>
              <a:rPr lang="it-IT" sz="2200" dirty="0">
                <a:latin typeface="Times New Roman" panose="02020603050405020304" pitchFamily="18" charset="0"/>
                <a:cs typeface="Times New Roman" panose="02020603050405020304" pitchFamily="18" charset="0"/>
              </a:rPr>
            </a:br>
            <a:r>
              <a:rPr lang="it-IT" sz="2200" b="1" dirty="0">
                <a:latin typeface="Times New Roman" panose="02020603050405020304" pitchFamily="18" charset="0"/>
                <a:cs typeface="Times New Roman" panose="02020603050405020304" pitchFamily="18" charset="0"/>
              </a:rPr>
              <a:t>1) </a:t>
            </a:r>
            <a:r>
              <a:rPr lang="it-IT" sz="2200" b="1" u="sng" dirty="0">
                <a:latin typeface="Times New Roman" panose="02020603050405020304" pitchFamily="18" charset="0"/>
                <a:cs typeface="Times New Roman" panose="02020603050405020304" pitchFamily="18" charset="0"/>
              </a:rPr>
              <a:t>ESTENSIONE DEL SERVIZIO DI ASSISTENZA E MANUTENZIONE 4° e 5° ANNO</a:t>
            </a:r>
            <a:r>
              <a:rPr lang="it-IT" sz="2200" dirty="0">
                <a:latin typeface="Times New Roman" panose="02020603050405020304" pitchFamily="18" charset="0"/>
                <a:cs typeface="Times New Roman" panose="02020603050405020304" pitchFamily="18" charset="0"/>
              </a:rPr>
              <a:t>: In riferimento ai PC Notebook e Thin Client, in aggiunta ai 36 mesi di assistenza tecnica on-site il cui prezzo è ricompreso nel prezzo dei PC Notebook e Thin Client e nei dispositivi opzionali, l’Amministrazione contraente può richiedere al Fornitore di prolungare tale periodo per ulteriori due anni.</a:t>
            </a:r>
            <a:br>
              <a:rPr lang="it-IT" sz="2200" dirty="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
            </a:r>
            <a:br>
              <a:rPr lang="it-IT" sz="2200" dirty="0">
                <a:latin typeface="Times New Roman" panose="02020603050405020304" pitchFamily="18" charset="0"/>
                <a:cs typeface="Times New Roman" panose="02020603050405020304" pitchFamily="18" charset="0"/>
              </a:rPr>
            </a:br>
            <a:r>
              <a:rPr lang="it-IT" sz="2200" b="1" dirty="0">
                <a:latin typeface="Times New Roman" panose="02020603050405020304" pitchFamily="18" charset="0"/>
                <a:cs typeface="Times New Roman" panose="02020603050405020304" pitchFamily="18" charset="0"/>
              </a:rPr>
              <a:t>2) </a:t>
            </a:r>
            <a:r>
              <a:rPr lang="it-IT" sz="2200" b="1" u="sng" dirty="0">
                <a:latin typeface="Times New Roman" panose="02020603050405020304" pitchFamily="18" charset="0"/>
                <a:cs typeface="Times New Roman" panose="02020603050405020304" pitchFamily="18" charset="0"/>
              </a:rPr>
              <a:t>COPERTURA DANNI ACCIDENTALI</a:t>
            </a:r>
            <a:r>
              <a:rPr lang="it-IT" sz="2200" dirty="0">
                <a:latin typeface="Times New Roman" panose="02020603050405020304" pitchFamily="18" charset="0"/>
                <a:cs typeface="Times New Roman" panose="02020603050405020304" pitchFamily="18" charset="0"/>
              </a:rPr>
              <a:t>: l’Amministrazione contraente può richiedere al Fornitore, al momento dell’ordine, una garanzia, per un periodo di 36 mesi, per la copertura per danni accidentali che causino l’impossibilità di utilizzare il PC Notebook e Thin Client, con la franchigia di euro 120,00 IVA esclusa per la rottura del Display. Per la copertura per danni accidentali che causino l’impossibilità di utilizzare il PC Notebook e Thin Client, la suddetta franchigia è aumentata a euro 200,00 IVA esclusa.</a:t>
            </a:r>
            <a:br>
              <a:rPr lang="it-IT" sz="2200" dirty="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
            </a:r>
            <a:br>
              <a:rPr lang="it-IT" sz="2200" dirty="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
            </a:r>
            <a:br>
              <a:rPr lang="it-IT" sz="2200" dirty="0">
                <a:latin typeface="Times New Roman" panose="02020603050405020304" pitchFamily="18" charset="0"/>
                <a:cs typeface="Times New Roman" panose="02020603050405020304" pitchFamily="18" charset="0"/>
              </a:rPr>
            </a:br>
            <a:r>
              <a:rPr lang="it-IT" dirty="0"/>
              <a:t/>
            </a:r>
            <a:br>
              <a:rPr lang="it-IT" dirty="0"/>
            </a:br>
            <a:endParaRPr lang="it-IT" dirty="0"/>
          </a:p>
        </p:txBody>
      </p:sp>
    </p:spTree>
    <p:extLst>
      <p:ext uri="{BB962C8B-B14F-4D97-AF65-F5344CB8AC3E}">
        <p14:creationId xmlns:p14="http://schemas.microsoft.com/office/powerpoint/2010/main" val="1376090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1383F08-B3D9-4771-8D4F-11F0A8A04D04}"/>
              </a:ext>
            </a:extLst>
          </p:cNvPr>
          <p:cNvSpPr/>
          <p:nvPr/>
        </p:nvSpPr>
        <p:spPr>
          <a:xfrm>
            <a:off x="478301" y="444033"/>
            <a:ext cx="11408899" cy="6309420"/>
          </a:xfrm>
          <a:prstGeom prst="rect">
            <a:avLst/>
          </a:prstGeom>
        </p:spPr>
        <p:txBody>
          <a:bodyPr wrap="square">
            <a:spAutoFit/>
          </a:bodyPr>
          <a:lstStyle/>
          <a:p>
            <a:pPr algn="ctr"/>
            <a:endParaRPr lang="it-IT" sz="2800" b="1" dirty="0">
              <a:latin typeface="Times New Roman" panose="02020603050405020304" pitchFamily="18" charset="0"/>
              <a:cs typeface="Times New Roman" panose="02020603050405020304" pitchFamily="18" charset="0"/>
            </a:endParaRPr>
          </a:p>
          <a:p>
            <a:r>
              <a:rPr lang="it-IT" sz="2800" b="1" dirty="0">
                <a:latin typeface="Times New Roman" panose="02020603050405020304" pitchFamily="18" charset="0"/>
                <a:cs typeface="Times New Roman" panose="02020603050405020304" pitchFamily="18" charset="0"/>
              </a:rPr>
              <a:t>INFORMAZIONI E CHIARIMENTI</a:t>
            </a:r>
          </a:p>
          <a:p>
            <a:endParaRPr lang="it-IT" dirty="0">
              <a:latin typeface="Times New Roman" panose="02020603050405020304" pitchFamily="18" charset="0"/>
              <a:cs typeface="Times New Roman" panose="02020603050405020304" pitchFamily="18" charset="0"/>
            </a:endParaRPr>
          </a:p>
          <a:p>
            <a:r>
              <a:rPr lang="it-IT" sz="2400" dirty="0">
                <a:latin typeface="Times New Roman" panose="02020603050405020304" pitchFamily="18" charset="0"/>
                <a:cs typeface="Times New Roman" panose="02020603050405020304" pitchFamily="18" charset="0"/>
              </a:rPr>
              <a:t>Per ulteriori informazioni e chiarimenti è possibile contattare:  Regione Marche -Servizio Stazione Unica Appaltante - P.F. Soggetto Aggregatore. </a:t>
            </a:r>
          </a:p>
          <a:p>
            <a:r>
              <a:rPr lang="it-IT" sz="2400" dirty="0">
                <a:latin typeface="Times New Roman" panose="02020603050405020304" pitchFamily="18" charset="0"/>
                <a:cs typeface="Times New Roman" panose="02020603050405020304" pitchFamily="18" charset="0"/>
              </a:rPr>
              <a:t>La struttura ha sede ad Ancona in Via Palestro, 19 - Cap 60122.</a:t>
            </a:r>
          </a:p>
          <a:p>
            <a:r>
              <a:rPr lang="it-IT" sz="2400" b="1" dirty="0">
                <a:latin typeface="Times New Roman" panose="02020603050405020304" pitchFamily="18" charset="0"/>
                <a:cs typeface="Times New Roman" panose="02020603050405020304" pitchFamily="18" charset="0"/>
              </a:rPr>
              <a:t>E-mail: funzione.soggettoaggregatore@regione.marche.it </a:t>
            </a:r>
          </a:p>
          <a:p>
            <a:r>
              <a:rPr lang="fr-FR" sz="2400" b="1" dirty="0">
                <a:latin typeface="Times New Roman" panose="02020603050405020304" pitchFamily="18" charset="0"/>
                <a:cs typeface="Times New Roman" panose="02020603050405020304" pitchFamily="18" charset="0"/>
              </a:rPr>
              <a:t>PEC: </a:t>
            </a:r>
            <a:r>
              <a:rPr lang="fr-FR" sz="2400" b="1" dirty="0">
                <a:latin typeface="Times New Roman" panose="02020603050405020304" pitchFamily="18" charset="0"/>
                <a:cs typeface="Times New Roman" panose="02020603050405020304" pitchFamily="18" charset="0"/>
                <a:hlinkClick r:id="rId2"/>
              </a:rPr>
              <a:t>regione.marche.suam@emarche.it</a:t>
            </a:r>
            <a:endParaRPr lang="fr-FR" sz="2400" b="1" dirty="0">
              <a:latin typeface="Times New Roman" panose="02020603050405020304" pitchFamily="18" charset="0"/>
              <a:cs typeface="Times New Roman" panose="02020603050405020304" pitchFamily="18" charset="0"/>
            </a:endParaRPr>
          </a:p>
          <a:p>
            <a:endParaRPr lang="it-IT" sz="2400" b="1" dirty="0">
              <a:latin typeface="Times New Roman" panose="02020603050405020304" pitchFamily="18" charset="0"/>
              <a:cs typeface="Times New Roman" panose="02020603050405020304" pitchFamily="18" charset="0"/>
            </a:endParaRPr>
          </a:p>
          <a:p>
            <a:r>
              <a:rPr lang="it-IT" sz="2400" dirty="0">
                <a:latin typeface="Times New Roman" panose="02020603050405020304" pitchFamily="18" charset="0"/>
                <a:cs typeface="Times New Roman" panose="02020603050405020304" pitchFamily="18" charset="0"/>
              </a:rPr>
              <a:t>Per informazioni di carattere tecnico e per chiarimenti sull’uso della Piattaforma GT SUAM è possibile contattare l’assistenza TASK ai seguenti recapiti:</a:t>
            </a:r>
            <a:endParaRPr lang="it-IT" sz="2400" dirty="0">
              <a:solidFill>
                <a:srgbClr val="FFFF00"/>
              </a:solidFill>
              <a:highlight>
                <a:srgbClr val="FFFF00"/>
              </a:highlight>
              <a:latin typeface="Times New Roman" panose="02020603050405020304" pitchFamily="18" charset="0"/>
              <a:cs typeface="Times New Roman" panose="02020603050405020304" pitchFamily="18" charset="0"/>
            </a:endParaRPr>
          </a:p>
          <a:p>
            <a:r>
              <a:rPr lang="it-IT" sz="2400" dirty="0">
                <a:latin typeface="Times New Roman" panose="02020603050405020304" pitchFamily="18" charset="0"/>
                <a:cs typeface="Times New Roman" panose="02020603050405020304" pitchFamily="18" charset="0"/>
              </a:rPr>
              <a:t>- Tel: 0733 280140</a:t>
            </a:r>
          </a:p>
          <a:p>
            <a:r>
              <a:rPr lang="it-IT" sz="2400" dirty="0">
                <a:latin typeface="Times New Roman" panose="02020603050405020304" pitchFamily="18" charset="0"/>
                <a:cs typeface="Times New Roman" panose="02020603050405020304" pitchFamily="18" charset="0"/>
              </a:rPr>
              <a:t>- Indirizzo mail: </a:t>
            </a:r>
            <a:r>
              <a:rPr lang="it-IT" sz="2400" dirty="0">
                <a:latin typeface="Times New Roman" panose="02020603050405020304" pitchFamily="18" charset="0"/>
                <a:cs typeface="Times New Roman" panose="02020603050405020304" pitchFamily="18" charset="0"/>
                <a:hlinkClick r:id="rId3"/>
              </a:rPr>
              <a:t>assistenza.appalti@sinp.net</a:t>
            </a:r>
            <a:r>
              <a:rPr lang="it-IT" sz="2400" dirty="0">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8736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PREMESSA</a:t>
            </a: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562708" y="2409092"/>
            <a:ext cx="11148646" cy="3763108"/>
          </a:xfrm>
        </p:spPr>
        <p:txBody>
          <a:bodyPr>
            <a:normAutofit fontScale="92500"/>
          </a:bodyPr>
          <a:lstStyle/>
          <a:p>
            <a:pPr marL="0" lvl="0" indent="0" algn="just">
              <a:lnSpc>
                <a:spcPct val="100000"/>
              </a:lnSpc>
              <a:spcBef>
                <a:spcPts val="0"/>
              </a:spcBef>
              <a:spcAft>
                <a:spcPts val="1142"/>
              </a:spcAft>
              <a:buNone/>
            </a:pPr>
            <a:r>
              <a:rPr lang="it-IT" sz="1800" dirty="0">
                <a:solidFill>
                  <a:srgbClr val="1C1C1C"/>
                </a:solidFill>
                <a:latin typeface="Times New Roman" panose="02020603050405020304" pitchFamily="18" charset="0"/>
                <a:cs typeface="Times New Roman" panose="02020603050405020304" pitchFamily="18" charset="0"/>
              </a:rPr>
              <a:t>La Convenzione per la fornitura di PC Notebook e Thin Client e servizi connessi per le Amministrazioni del territorio della Regione Marche è stipulata dalla SUAM, in qualità di Soggetto aggregatore ai sensi dell’articolo 26 della Legge 488 del 1999.</a:t>
            </a:r>
          </a:p>
          <a:p>
            <a:pPr marL="0" lvl="0" indent="0" algn="just">
              <a:lnSpc>
                <a:spcPct val="100000"/>
              </a:lnSpc>
              <a:spcBef>
                <a:spcPts val="0"/>
              </a:spcBef>
              <a:spcAft>
                <a:spcPts val="1142"/>
              </a:spcAft>
              <a:buNone/>
            </a:pPr>
            <a:r>
              <a:rPr lang="it-IT" sz="1800" dirty="0">
                <a:solidFill>
                  <a:srgbClr val="1C1C1C"/>
                </a:solidFill>
                <a:latin typeface="Times New Roman" panose="02020603050405020304" pitchFamily="18" charset="0"/>
                <a:cs typeface="Times New Roman" panose="02020603050405020304" pitchFamily="18" charset="0"/>
              </a:rPr>
              <a:t>Il Fornitore, mediante la stipula della suddetta Convenzione, è obbligato ad accettare i c.d. Ordinativi di Fornitura emessi dalle Amministrazioni contraenti, i quali rappresentano i contratti attuativi della Convenzione stessa.</a:t>
            </a:r>
          </a:p>
          <a:p>
            <a:pPr marL="0" lvl="0" indent="0" algn="just">
              <a:lnSpc>
                <a:spcPct val="100000"/>
              </a:lnSpc>
              <a:spcBef>
                <a:spcPts val="0"/>
              </a:spcBef>
              <a:spcAft>
                <a:spcPts val="1142"/>
              </a:spcAft>
              <a:buNone/>
            </a:pPr>
            <a:r>
              <a:rPr lang="it-IT" sz="1800" dirty="0">
                <a:solidFill>
                  <a:srgbClr val="1C1C1C"/>
                </a:solidFill>
                <a:latin typeface="Times New Roman" panose="02020603050405020304" pitchFamily="18" charset="0"/>
                <a:cs typeface="Times New Roman" panose="02020603050405020304" pitchFamily="18" charset="0"/>
              </a:rPr>
              <a:t>La durata </a:t>
            </a:r>
            <a:r>
              <a:rPr lang="it-IT" sz="1800" dirty="0" smtClean="0">
                <a:solidFill>
                  <a:srgbClr val="1C1C1C"/>
                </a:solidFill>
                <a:latin typeface="Times New Roman" panose="02020603050405020304" pitchFamily="18" charset="0"/>
                <a:cs typeface="Times New Roman" panose="02020603050405020304" pitchFamily="18" charset="0"/>
              </a:rPr>
              <a:t>delle Convenzioni </a:t>
            </a:r>
            <a:r>
              <a:rPr lang="it-IT" sz="1800" dirty="0">
                <a:solidFill>
                  <a:srgbClr val="1C1C1C"/>
                </a:solidFill>
                <a:latin typeface="Times New Roman" panose="02020603050405020304" pitchFamily="18" charset="0"/>
                <a:cs typeface="Times New Roman" panose="02020603050405020304" pitchFamily="18" charset="0"/>
              </a:rPr>
              <a:t>è pari a </a:t>
            </a:r>
            <a:r>
              <a:rPr lang="it-IT" sz="1800" b="1" dirty="0">
                <a:solidFill>
                  <a:srgbClr val="1C1C1C"/>
                </a:solidFill>
                <a:latin typeface="Times New Roman" panose="02020603050405020304" pitchFamily="18" charset="0"/>
                <a:cs typeface="Times New Roman" panose="02020603050405020304" pitchFamily="18" charset="0"/>
              </a:rPr>
              <a:t>24 mesi </a:t>
            </a:r>
            <a:r>
              <a:rPr lang="it-IT" sz="1800" dirty="0">
                <a:solidFill>
                  <a:srgbClr val="1C1C1C"/>
                </a:solidFill>
                <a:latin typeface="Times New Roman" panose="02020603050405020304" pitchFamily="18" charset="0"/>
                <a:cs typeface="Times New Roman" panose="02020603050405020304" pitchFamily="18" charset="0"/>
              </a:rPr>
              <a:t>decorrenti dal </a:t>
            </a:r>
            <a:r>
              <a:rPr lang="it-IT" sz="1800" dirty="0">
                <a:solidFill>
                  <a:srgbClr val="1C1C1C"/>
                </a:solidFill>
                <a:latin typeface="Times New Roman" panose="02020603050405020304" pitchFamily="18" charset="0"/>
                <a:cs typeface="Times New Roman" panose="02020603050405020304" pitchFamily="18" charset="0"/>
              </a:rPr>
              <a:t>04/11/2020</a:t>
            </a:r>
            <a:r>
              <a:rPr lang="it-IT" sz="1800" dirty="0">
                <a:solidFill>
                  <a:srgbClr val="1C1C1C"/>
                </a:solidFill>
                <a:latin typeface="Times New Roman" panose="02020603050405020304" pitchFamily="18" charset="0"/>
                <a:cs typeface="Times New Roman" panose="02020603050405020304" pitchFamily="18" charset="0"/>
              </a:rPr>
              <a:t>. </a:t>
            </a:r>
          </a:p>
          <a:p>
            <a:pPr marL="0" lvl="0" indent="0" algn="just">
              <a:lnSpc>
                <a:spcPct val="100000"/>
              </a:lnSpc>
              <a:spcBef>
                <a:spcPts val="0"/>
              </a:spcBef>
              <a:spcAft>
                <a:spcPts val="1142"/>
              </a:spcAft>
              <a:buNone/>
            </a:pPr>
            <a:r>
              <a:rPr lang="it-IT" sz="1800" dirty="0">
                <a:solidFill>
                  <a:srgbClr val="1C1C1C"/>
                </a:solidFill>
                <a:latin typeface="Times New Roman" panose="02020603050405020304" pitchFamily="18" charset="0"/>
                <a:cs typeface="Times New Roman" panose="02020603050405020304" pitchFamily="18" charset="0"/>
              </a:rPr>
              <a:t>All’interno del periodo di validità della Convenzione, sarà possibile emettere Ordinativi di Fornitura per importi complessivi pari al massimale contrattuale.</a:t>
            </a:r>
          </a:p>
          <a:p>
            <a:pPr marL="0" lvl="0" indent="0" algn="just">
              <a:lnSpc>
                <a:spcPct val="100000"/>
              </a:lnSpc>
              <a:spcBef>
                <a:spcPts val="0"/>
              </a:spcBef>
              <a:spcAft>
                <a:spcPts val="1142"/>
              </a:spcAft>
              <a:buNone/>
            </a:pPr>
            <a:r>
              <a:rPr lang="it-IT" sz="1800" dirty="0">
                <a:solidFill>
                  <a:srgbClr val="1C1C1C"/>
                </a:solidFill>
                <a:latin typeface="Times New Roman" panose="02020603050405020304" pitchFamily="18" charset="0"/>
                <a:cs typeface="Times New Roman" panose="02020603050405020304" pitchFamily="18" charset="0"/>
              </a:rPr>
              <a:t>La durata degli Ordinativi di fornitura in corso di esecuzione potrà essere modificata per il tempo strettamente necessario alla conclusione delle procedure necessarie per l’individuazione del nuovo contraente ai sensi dell’art. 106, comma 11, del Codice. Nel periodo di proroga non possono essere emessi nuovi ordinativi di fornitura oltre a quelli per i quali è disposta proroga. In caso di proroga, il contraente è tenuto all’esecuzione delle prestazioni oggetto della Convenzione agli stessi - o più favorevoli - prezzi, patti e condizioni.</a:t>
            </a:r>
            <a:endParaRPr lang="it-IT" dirty="0"/>
          </a:p>
        </p:txBody>
      </p:sp>
    </p:spTree>
    <p:extLst>
      <p:ext uri="{BB962C8B-B14F-4D97-AF65-F5344CB8AC3E}">
        <p14:creationId xmlns:p14="http://schemas.microsoft.com/office/powerpoint/2010/main" val="251100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PREMESSA</a:t>
            </a: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562708" y="2409092"/>
            <a:ext cx="11148646" cy="3763108"/>
          </a:xfrm>
        </p:spPr>
        <p:txBody>
          <a:bodyPr>
            <a:normAutofit/>
          </a:bodyPr>
          <a:lstStyle/>
          <a:p>
            <a:pPr marL="0" lvl="0" indent="0" algn="just">
              <a:lnSpc>
                <a:spcPct val="100000"/>
              </a:lnSpc>
              <a:spcBef>
                <a:spcPts val="0"/>
              </a:spcBef>
              <a:spcAft>
                <a:spcPts val="1142"/>
              </a:spcAft>
              <a:buNone/>
            </a:pPr>
            <a:endParaRPr lang="it-IT" sz="1800" dirty="0">
              <a:solidFill>
                <a:srgbClr val="1C1C1C"/>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spcAft>
                <a:spcPts val="1142"/>
              </a:spcAft>
              <a:buNone/>
            </a:pPr>
            <a:endParaRPr lang="it-IT" dirty="0"/>
          </a:p>
        </p:txBody>
      </p:sp>
      <p:sp>
        <p:nvSpPr>
          <p:cNvPr id="4" name="Rettangolo 3"/>
          <p:cNvSpPr/>
          <p:nvPr/>
        </p:nvSpPr>
        <p:spPr>
          <a:xfrm>
            <a:off x="562708" y="2294792"/>
            <a:ext cx="11148646" cy="1323439"/>
          </a:xfrm>
          <a:prstGeom prst="rect">
            <a:avLst/>
          </a:prstGeom>
        </p:spPr>
        <p:txBody>
          <a:bodyPr wrap="square">
            <a:spAutoFit/>
          </a:bodyPr>
          <a:lstStyle/>
          <a:p>
            <a:r>
              <a:rPr lang="it-IT" sz="2000" dirty="0">
                <a:solidFill>
                  <a:srgbClr val="1C1C1C"/>
                </a:solidFill>
                <a:latin typeface="Times New Roman" panose="02020603050405020304" pitchFamily="18" charset="0"/>
                <a:cs typeface="Times New Roman" panose="02020603050405020304" pitchFamily="18" charset="0"/>
              </a:rPr>
              <a:t>La procedura di adesione, di seguito descritta, si conclude con l’emissione dell’</a:t>
            </a:r>
            <a:r>
              <a:rPr lang="it-IT" sz="2000" b="1" dirty="0">
                <a:solidFill>
                  <a:srgbClr val="1C1C1C"/>
                </a:solidFill>
                <a:latin typeface="Times New Roman" panose="02020603050405020304" pitchFamily="18" charset="0"/>
                <a:cs typeface="Times New Roman" panose="02020603050405020304" pitchFamily="18" charset="0"/>
              </a:rPr>
              <a:t>Ordinativo di Fornitura</a:t>
            </a:r>
            <a:r>
              <a:rPr lang="it-IT" sz="2000" dirty="0">
                <a:solidFill>
                  <a:srgbClr val="1C1C1C"/>
                </a:solidFill>
                <a:latin typeface="Times New Roman" panose="02020603050405020304" pitchFamily="18" charset="0"/>
                <a:cs typeface="Times New Roman" panose="02020603050405020304" pitchFamily="18" charset="0"/>
              </a:rPr>
              <a:t>. </a:t>
            </a:r>
          </a:p>
          <a:p>
            <a:endParaRPr lang="it-IT" sz="2000" dirty="0">
              <a:solidFill>
                <a:srgbClr val="1C1C1C"/>
              </a:solidFill>
              <a:latin typeface="Times New Roman" panose="02020603050405020304" pitchFamily="18" charset="0"/>
              <a:cs typeface="Times New Roman" panose="02020603050405020304" pitchFamily="18" charset="0"/>
            </a:endParaRPr>
          </a:p>
          <a:p>
            <a:r>
              <a:rPr lang="it-IT" sz="2000" dirty="0">
                <a:solidFill>
                  <a:srgbClr val="1C1C1C"/>
                </a:solidFill>
                <a:latin typeface="Times New Roman" panose="02020603050405020304" pitchFamily="18" charset="0"/>
                <a:cs typeface="Times New Roman" panose="02020603050405020304" pitchFamily="18" charset="0"/>
              </a:rPr>
              <a:t>Il rapporto contrattuale, a seguito dell’emissione dell’Ordinativo di Fornitura, si instaura tra Amministrazione contraente e Fornitore.</a:t>
            </a:r>
          </a:p>
        </p:txBody>
      </p:sp>
    </p:spTree>
    <p:extLst>
      <p:ext uri="{BB962C8B-B14F-4D97-AF65-F5344CB8AC3E}">
        <p14:creationId xmlns:p14="http://schemas.microsoft.com/office/powerpoint/2010/main" val="1264215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7DB877-81E7-4EEE-A77D-871D037E4AF1}"/>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I FORNITORI</a:t>
            </a:r>
          </a:p>
        </p:txBody>
      </p:sp>
      <p:sp>
        <p:nvSpPr>
          <p:cNvPr id="3" name="Segnaposto contenuto 2">
            <a:extLst>
              <a:ext uri="{FF2B5EF4-FFF2-40B4-BE49-F238E27FC236}">
                <a16:creationId xmlns:a16="http://schemas.microsoft.com/office/drawing/2014/main" id="{9B364CAC-B0B1-4113-A51D-581485BF7CDE}"/>
              </a:ext>
            </a:extLst>
          </p:cNvPr>
          <p:cNvSpPr>
            <a:spLocks noGrp="1"/>
          </p:cNvSpPr>
          <p:nvPr>
            <p:ph idx="1"/>
          </p:nvPr>
        </p:nvSpPr>
        <p:spPr>
          <a:xfrm>
            <a:off x="553916" y="2250831"/>
            <a:ext cx="11139854" cy="4404945"/>
          </a:xfrm>
        </p:spPr>
        <p:txBody>
          <a:bodyPr>
            <a:noAutofit/>
          </a:bodyPr>
          <a:lstStyle/>
          <a:p>
            <a:pPr algn="just"/>
            <a:r>
              <a:rPr lang="it-IT" sz="2400" b="1" u="sng" dirty="0">
                <a:latin typeface="Times New Roman" panose="02020603050405020304" pitchFamily="18" charset="0"/>
                <a:cs typeface="Times New Roman" panose="02020603050405020304" pitchFamily="18" charset="0"/>
              </a:rPr>
              <a:t>ITALWARE S.r.l</a:t>
            </a:r>
            <a:r>
              <a:rPr lang="it-IT" sz="1800" b="1" dirty="0">
                <a:latin typeface="Times New Roman" panose="02020603050405020304" pitchFamily="18" charset="0"/>
                <a:cs typeface="Times New Roman" panose="02020603050405020304" pitchFamily="18" charset="0"/>
              </a:rPr>
              <a:t> : </a:t>
            </a:r>
            <a:r>
              <a:rPr lang="it-IT" sz="2400" b="1" dirty="0">
                <a:latin typeface="Times New Roman" panose="02020603050405020304" pitchFamily="18" charset="0"/>
                <a:cs typeface="Times New Roman" panose="02020603050405020304" pitchFamily="18" charset="0"/>
              </a:rPr>
              <a:t>LOTTO 1 </a:t>
            </a:r>
            <a:r>
              <a:rPr lang="it-IT" sz="2400" dirty="0">
                <a:latin typeface="Times New Roman" panose="02020603050405020304" pitchFamily="18" charset="0"/>
                <a:cs typeface="Times New Roman" panose="02020603050405020304" pitchFamily="18" charset="0"/>
              </a:rPr>
              <a:t>- CIG 83886862AE - Acquisto di PC Notebook configurati come riportato nei documenti di gara e Servizi Opzionali e connessi</a:t>
            </a:r>
          </a:p>
          <a:p>
            <a:pPr marL="0" indent="0">
              <a:buNone/>
            </a:pPr>
            <a:endParaRPr lang="it-IT" sz="1800" dirty="0">
              <a:latin typeface="Times New Roman" panose="02020603050405020304" pitchFamily="18" charset="0"/>
              <a:cs typeface="Times New Roman" panose="02020603050405020304" pitchFamily="18" charset="0"/>
            </a:endParaRPr>
          </a:p>
          <a:p>
            <a:pPr algn="just"/>
            <a:r>
              <a:rPr lang="it-IT" sz="2400" b="1" u="sng" dirty="0">
                <a:latin typeface="Times New Roman" panose="02020603050405020304" pitchFamily="18" charset="0"/>
                <a:cs typeface="Times New Roman" panose="02020603050405020304" pitchFamily="18" charset="0"/>
              </a:rPr>
              <a:t>RTI: </a:t>
            </a:r>
            <a:r>
              <a:rPr lang="it-IT" sz="2400" b="1" u="sng" dirty="0" err="1">
                <a:latin typeface="Times New Roman" panose="02020603050405020304" pitchFamily="18" charset="0"/>
                <a:cs typeface="Times New Roman" panose="02020603050405020304" pitchFamily="18" charset="0"/>
              </a:rPr>
              <a:t>Npo</a:t>
            </a:r>
            <a:r>
              <a:rPr lang="it-IT" sz="2400" b="1" u="sng" dirty="0">
                <a:latin typeface="Times New Roman" panose="02020603050405020304" pitchFamily="18" charset="0"/>
                <a:cs typeface="Times New Roman" panose="02020603050405020304" pitchFamily="18" charset="0"/>
              </a:rPr>
              <a:t> Sistemi </a:t>
            </a:r>
            <a:r>
              <a:rPr lang="it-IT" sz="2400" b="1" u="sng" dirty="0" err="1">
                <a:latin typeface="Times New Roman" panose="02020603050405020304" pitchFamily="18" charset="0"/>
                <a:cs typeface="Times New Roman" panose="02020603050405020304" pitchFamily="18" charset="0"/>
              </a:rPr>
              <a:t>srl</a:t>
            </a:r>
            <a:r>
              <a:rPr lang="it-IT" sz="2400" b="1" u="sng" dirty="0">
                <a:latin typeface="Times New Roman" panose="02020603050405020304" pitchFamily="18" charset="0"/>
                <a:cs typeface="Times New Roman" panose="02020603050405020304" pitchFamily="18" charset="0"/>
              </a:rPr>
              <a:t> - </a:t>
            </a:r>
            <a:r>
              <a:rPr lang="it-IT" sz="2400" b="1" u="sng" dirty="0" err="1">
                <a:latin typeface="Times New Roman" panose="02020603050405020304" pitchFamily="18" charset="0"/>
                <a:cs typeface="Times New Roman" panose="02020603050405020304" pitchFamily="18" charset="0"/>
              </a:rPr>
              <a:t>VmWay</a:t>
            </a:r>
            <a:r>
              <a:rPr lang="it-IT" sz="2400" b="1" u="sng" dirty="0">
                <a:latin typeface="Times New Roman" panose="02020603050405020304" pitchFamily="18" charset="0"/>
                <a:cs typeface="Times New Roman" panose="02020603050405020304" pitchFamily="18" charset="0"/>
              </a:rPr>
              <a:t> </a:t>
            </a:r>
            <a:r>
              <a:rPr lang="it-IT" sz="2400" b="1" u="sng" dirty="0" err="1">
                <a:latin typeface="Times New Roman" panose="02020603050405020304" pitchFamily="18" charset="0"/>
                <a:cs typeface="Times New Roman" panose="02020603050405020304" pitchFamily="18" charset="0"/>
              </a:rPr>
              <a:t>srl</a:t>
            </a:r>
            <a:r>
              <a:rPr lang="it-IT" sz="2400" b="1" dirty="0">
                <a:latin typeface="Times New Roman" panose="02020603050405020304" pitchFamily="18" charset="0"/>
                <a:cs typeface="Times New Roman" panose="02020603050405020304" pitchFamily="18" charset="0"/>
              </a:rPr>
              <a:t>: LOTTO 2 </a:t>
            </a:r>
            <a:r>
              <a:rPr lang="it-IT" sz="2400" dirty="0">
                <a:latin typeface="Times New Roman" panose="02020603050405020304" pitchFamily="18" charset="0"/>
                <a:cs typeface="Times New Roman" panose="02020603050405020304" pitchFamily="18" charset="0"/>
              </a:rPr>
              <a:t>- CIG 8388687381 - Acquisto di Thin Client </a:t>
            </a:r>
          </a:p>
          <a:p>
            <a:pPr marL="0" indent="0">
              <a:buNone/>
            </a:pPr>
            <a:endParaRPr lang="it-IT" sz="2400" b="1" dirty="0">
              <a:latin typeface="Times New Roman" panose="02020603050405020304" pitchFamily="18" charset="0"/>
              <a:cs typeface="Times New Roman" panose="02020603050405020304" pitchFamily="18" charset="0"/>
            </a:endParaRPr>
          </a:p>
          <a:p>
            <a:pPr marL="0" indent="0" algn="just">
              <a:buNone/>
            </a:pPr>
            <a:r>
              <a:rPr lang="it-IT" sz="2400" b="1" dirty="0">
                <a:latin typeface="Times New Roman" panose="02020603050405020304" pitchFamily="18" charset="0"/>
                <a:cs typeface="Times New Roman" panose="02020603050405020304" pitchFamily="18" charset="0"/>
              </a:rPr>
              <a:t>N.B.: I contatti dei fornitori dei due lotti sono riportati nell’Allegato CONTATTI FORNITORI.</a:t>
            </a:r>
          </a:p>
          <a:p>
            <a:endParaRPr lang="it-IT"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1857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5974" y="383458"/>
            <a:ext cx="11651226" cy="6326624"/>
          </a:xfrm>
        </p:spPr>
        <p:txBody>
          <a:bodyPr>
            <a:noAutofit/>
          </a:bodyPr>
          <a:lstStyle/>
          <a:p>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2400" b="1" dirty="0">
                <a:latin typeface="Times New Roman" panose="02020603050405020304" pitchFamily="18" charset="0"/>
                <a:cs typeface="Times New Roman" panose="02020603050405020304" pitchFamily="18" charset="0"/>
              </a:rPr>
              <a:t>PROCEDURA DI ADESIONE ALLA CONVENZIONE</a:t>
            </a: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L’Amministrazione contraente che intenda aderire alla Convenzione per la fornitura di PC notebook e </a:t>
            </a:r>
            <a:r>
              <a:rPr lang="it-IT" sz="1600" dirty="0" err="1">
                <a:latin typeface="Times New Roman" panose="02020603050405020304" pitchFamily="18" charset="0"/>
                <a:cs typeface="Times New Roman" panose="02020603050405020304" pitchFamily="18" charset="0"/>
              </a:rPr>
              <a:t>thin</a:t>
            </a:r>
            <a:r>
              <a:rPr lang="it-IT" sz="1600" dirty="0">
                <a:latin typeface="Times New Roman" panose="02020603050405020304" pitchFamily="18" charset="0"/>
                <a:cs typeface="Times New Roman" panose="02020603050405020304" pitchFamily="18" charset="0"/>
              </a:rPr>
              <a:t> client e servizi connessi per le Amministrazioni del territorio della Regione Marche</a:t>
            </a:r>
            <a:r>
              <a:rPr lang="it-IT" sz="1600" b="1" dirty="0">
                <a:solidFill>
                  <a:srgbClr val="1C1C1C"/>
                </a:solidFill>
                <a:latin typeface="Times New Roman" panose="02020603050405020304" pitchFamily="18" charset="0"/>
                <a:ea typeface="+mn-ea"/>
                <a:cs typeface="Times New Roman" panose="02020603050405020304" pitchFamily="18" charset="0"/>
              </a:rPr>
              <a:t> </a:t>
            </a:r>
            <a:r>
              <a:rPr lang="it-IT" sz="1600" dirty="0">
                <a:solidFill>
                  <a:srgbClr val="1C1C1C"/>
                </a:solidFill>
                <a:latin typeface="Times New Roman" panose="02020603050405020304" pitchFamily="18" charset="0"/>
                <a:ea typeface="+mn-ea"/>
                <a:cs typeface="Times New Roman" panose="02020603050405020304" pitchFamily="18" charset="0"/>
              </a:rPr>
              <a:t>dovrà:</a:t>
            </a:r>
            <a:br>
              <a:rPr lang="it-IT" sz="1600" dirty="0">
                <a:solidFill>
                  <a:srgbClr val="1C1C1C"/>
                </a:solidFill>
                <a:latin typeface="Times New Roman" panose="02020603050405020304" pitchFamily="18" charset="0"/>
                <a:ea typeface="+mn-ea"/>
                <a:cs typeface="Times New Roman" panose="02020603050405020304" pitchFamily="18" charset="0"/>
              </a:rPr>
            </a:br>
            <a:r>
              <a:rPr lang="it-IT" sz="1600" dirty="0">
                <a:solidFill>
                  <a:srgbClr val="1C1C1C"/>
                </a:solidFill>
                <a:latin typeface="Times New Roman" panose="02020603050405020304" pitchFamily="18" charset="0"/>
                <a:ea typeface="+mn-ea"/>
                <a:cs typeface="Times New Roman" panose="02020603050405020304" pitchFamily="18" charset="0"/>
              </a:rPr>
              <a:t> </a:t>
            </a:r>
            <a:br>
              <a:rPr lang="it-IT" sz="1600" dirty="0">
                <a:solidFill>
                  <a:srgbClr val="1C1C1C"/>
                </a:solidFill>
                <a:latin typeface="Times New Roman" panose="02020603050405020304" pitchFamily="18" charset="0"/>
                <a:ea typeface="+mn-ea"/>
                <a:cs typeface="Times New Roman" panose="02020603050405020304" pitchFamily="18" charset="0"/>
              </a:rPr>
            </a:br>
            <a:r>
              <a:rPr lang="it-IT" sz="1600" dirty="0">
                <a:solidFill>
                  <a:srgbClr val="1C1C1C"/>
                </a:solidFill>
                <a:latin typeface="Times New Roman" panose="02020603050405020304" pitchFamily="18" charset="0"/>
                <a:ea typeface="+mn-ea"/>
                <a:cs typeface="Times New Roman" panose="02020603050405020304" pitchFamily="18" charset="0"/>
              </a:rPr>
              <a:t>1) Collegarsi al «Profilo del Committente – Soggetto Aggregatore SUAM», al seguente link: </a:t>
            </a:r>
            <a:r>
              <a:rPr lang="it-IT" sz="1600" dirty="0">
                <a:latin typeface="Times New Roman" panose="02020603050405020304" pitchFamily="18" charset="0"/>
                <a:cs typeface="Times New Roman" panose="02020603050405020304" pitchFamily="18" charset="0"/>
                <a:hlinkClick r:id="rId2"/>
              </a:rPr>
              <a:t>https://www.regione.marche.it/Entra-in-Regione/Soggetto-Aggregatore-SUAM</a:t>
            </a:r>
            <a:r>
              <a:rPr lang="it-IT" sz="1600" dirty="0">
                <a:latin typeface="Times New Roman" panose="02020603050405020304" pitchFamily="18" charset="0"/>
                <a:cs typeface="Times New Roman" panose="02020603050405020304" pitchFamily="18" charset="0"/>
              </a:rPr>
              <a:t>.</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2) Selezionare la Sezione «</a:t>
            </a:r>
            <a:r>
              <a:rPr lang="it-IT" sz="1600" b="1" dirty="0">
                <a:latin typeface="Times New Roman" panose="02020603050405020304" pitchFamily="18" charset="0"/>
                <a:cs typeface="Times New Roman" panose="02020603050405020304" pitchFamily="18" charset="0"/>
              </a:rPr>
              <a:t>Generali</a:t>
            </a:r>
            <a:r>
              <a:rPr lang="it-IT" sz="1600" dirty="0">
                <a:latin typeface="Times New Roman" panose="02020603050405020304" pitchFamily="18" charset="0"/>
                <a:cs typeface="Times New Roman" panose="02020603050405020304" pitchFamily="18" charset="0"/>
              </a:rPr>
              <a:t>» all’interno della quale troverà un’ulteriore Sezione denominata «</a:t>
            </a:r>
            <a:r>
              <a:rPr lang="it-IT" sz="1600" b="1" dirty="0">
                <a:latin typeface="Times New Roman" panose="02020603050405020304" pitchFamily="18" charset="0"/>
                <a:cs typeface="Times New Roman" panose="02020603050405020304" pitchFamily="18" charset="0"/>
              </a:rPr>
              <a:t>Convenzioni attive</a:t>
            </a:r>
            <a:r>
              <a:rPr lang="it-IT" sz="1600" dirty="0">
                <a:latin typeface="Times New Roman" panose="02020603050405020304" pitchFamily="18" charset="0"/>
                <a:cs typeface="Times New Roman" panose="02020603050405020304" pitchFamily="18" charset="0"/>
              </a:rPr>
              <a:t>».</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3) All’interno di quest’ultima, in cui sarà presente la Convenzione di cui trattasi (PC NOTEBOOK E THIN CLIENT), è presente il «</a:t>
            </a:r>
            <a:r>
              <a:rPr lang="it-IT" sz="1600" b="1" dirty="0">
                <a:latin typeface="Times New Roman" panose="02020603050405020304" pitchFamily="18" charset="0"/>
                <a:cs typeface="Times New Roman" panose="02020603050405020304" pitchFamily="18" charset="0"/>
              </a:rPr>
              <a:t>Manuale Operativo per l’adesione sulla piattaforma GT- SUAM» </a:t>
            </a:r>
            <a:r>
              <a:rPr lang="it-IT" sz="1600" dirty="0">
                <a:latin typeface="Times New Roman" panose="02020603050405020304" pitchFamily="18" charset="0"/>
                <a:cs typeface="Times New Roman" panose="02020603050405020304" pitchFamily="18" charset="0"/>
              </a:rPr>
              <a:t>ed una serie di allegati:</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CAPITOLATO TECNICO</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CONVENZIONI</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LISTINO PREZZI</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SCHEDE TECNICHE</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CONFERMA DI ADESIONE E NULLA OSTA</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ORDINATIVO DI FORNITURA</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SCHEDA SINTETICA RIEPILOGATIVA</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CONTATTI FORNITORI</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PROSPETTO RIEPILOGATIVO PENALI</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STANDARD DI LETTERA CONTESTAZIONE PENALI</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STANDARD DI LETTERA APPLICAZIONE PENALI</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4) Dopo aver preso visione della documentazione ed aver ottenuto il nulla osta da parte della SUAM per aderire alla Convenzione l’Amministrazione dovrà registrarsi attraverso la piattaforma GT-SUAM, la quale genererà un RIEPILOGO ADESIONE da allegare all’Ordinativo di fornitura.</a:t>
            </a:r>
            <a:endParaRPr lang="it-IT" sz="1600" b="1" dirty="0">
              <a:latin typeface="Times New Roman" panose="02020603050405020304" pitchFamily="18" charset="0"/>
              <a:cs typeface="Times New Roman" panose="02020603050405020304" pitchFamily="18" charset="0"/>
            </a:endParaRPr>
          </a:p>
        </p:txBody>
      </p:sp>
      <p:sp>
        <p:nvSpPr>
          <p:cNvPr id="3" name="Rettangolo 2"/>
          <p:cNvSpPr/>
          <p:nvPr/>
        </p:nvSpPr>
        <p:spPr>
          <a:xfrm>
            <a:off x="457200" y="497542"/>
            <a:ext cx="10604090" cy="6124754"/>
          </a:xfrm>
          <a:prstGeom prst="rect">
            <a:avLst/>
          </a:prstGeom>
        </p:spPr>
        <p:txBody>
          <a:bodyPr wrap="square">
            <a:spAutoFit/>
          </a:bodyPr>
          <a:lstStyle/>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p>
        </p:txBody>
      </p:sp>
    </p:spTree>
    <p:extLst>
      <p:ext uri="{BB962C8B-B14F-4D97-AF65-F5344CB8AC3E}">
        <p14:creationId xmlns:p14="http://schemas.microsoft.com/office/powerpoint/2010/main" val="1604626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2ADFA5-503B-450B-ABB3-8A4AC71B0DEC}"/>
              </a:ext>
            </a:extLst>
          </p:cNvPr>
          <p:cNvSpPr>
            <a:spLocks noGrp="1"/>
          </p:cNvSpPr>
          <p:nvPr>
            <p:ph type="title" idx="4294967295"/>
          </p:nvPr>
        </p:nvSpPr>
        <p:spPr>
          <a:xfrm>
            <a:off x="175846" y="351692"/>
            <a:ext cx="11737731" cy="5458265"/>
          </a:xfrm>
        </p:spPr>
        <p:txBody>
          <a:bodyPr>
            <a:normAutofit/>
          </a:bodyPr>
          <a:lstStyle/>
          <a:p>
            <a:pPr lvl="0">
              <a:lnSpc>
                <a:spcPct val="100000"/>
              </a:lnSpc>
              <a:spcBef>
                <a:spcPts val="0"/>
              </a:spcBef>
              <a:spcAft>
                <a:spcPts val="1142"/>
              </a:spcAft>
            </a:pPr>
            <a:r>
              <a:rPr lang="it-IT" sz="3100" b="1" dirty="0">
                <a:latin typeface="Times New Roman" panose="02020603050405020304" pitchFamily="18" charset="0"/>
                <a:cs typeface="Times New Roman" panose="02020603050405020304" pitchFamily="18" charset="0"/>
              </a:rPr>
              <a:t>PROCEDURA DI ADESIONE ALLA CONVENZIONE</a:t>
            </a: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La procedura di adesione alla Convenzione si articola come segue:</a:t>
            </a:r>
            <a:br>
              <a:rPr lang="it-IT" sz="1800" dirty="0">
                <a:solidFill>
                  <a:srgbClr val="1C1C1C"/>
                </a:solidFill>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
            </a:r>
            <a:br>
              <a:rPr lang="it-IT" sz="1800" dirty="0">
                <a:solidFill>
                  <a:srgbClr val="1C1C1C"/>
                </a:solidFill>
                <a:latin typeface="Times New Roman" panose="02020603050405020304" pitchFamily="18" charset="0"/>
                <a:cs typeface="Times New Roman" panose="02020603050405020304" pitchFamily="18" charset="0"/>
              </a:rPr>
            </a:br>
            <a:r>
              <a:rPr lang="it-IT" sz="1800" b="1" dirty="0">
                <a:solidFill>
                  <a:srgbClr val="1C1C1C"/>
                </a:solidFill>
                <a:latin typeface="Times New Roman" panose="02020603050405020304" pitchFamily="18" charset="0"/>
                <a:cs typeface="Times New Roman" panose="02020603050405020304" pitchFamily="18" charset="0"/>
              </a:rPr>
              <a:t>1. CONFERMA DI ADESIONE </a:t>
            </a:r>
            <a:r>
              <a:rPr lang="it-IT" sz="1800" dirty="0">
                <a:solidFill>
                  <a:srgbClr val="1C1C1C"/>
                </a:solidFill>
                <a:latin typeface="Times New Roman" panose="02020603050405020304" pitchFamily="18" charset="0"/>
                <a:cs typeface="Times New Roman" panose="02020603050405020304" pitchFamily="18" charset="0"/>
              </a:rPr>
              <a:t>(Modello CONFERMA DI ADESIONE E NULLA OSTA): documento mediante il quale l’Amministrazione contraente conferma alla SUAM (</a:t>
            </a:r>
            <a:r>
              <a:rPr lang="it-IT" sz="1800" u="sng" dirty="0">
                <a:solidFill>
                  <a:srgbClr val="1C1C1C"/>
                </a:solidFill>
                <a:latin typeface="Times New Roman" panose="02020603050405020304" pitchFamily="18" charset="0"/>
                <a:cs typeface="Times New Roman" panose="02020603050405020304" pitchFamily="18" charset="0"/>
              </a:rPr>
              <a:t>tramite PEC</a:t>
            </a:r>
            <a:r>
              <a:rPr lang="it-IT" sz="1800" dirty="0">
                <a:solidFill>
                  <a:srgbClr val="1C1C1C"/>
                </a:solidFill>
                <a:latin typeface="Times New Roman" panose="02020603050405020304" pitchFamily="18" charset="0"/>
                <a:cs typeface="Times New Roman" panose="02020603050405020304" pitchFamily="18" charset="0"/>
              </a:rPr>
              <a:t>) la sua intenzione di aderire alla Convenzione;</a:t>
            </a:r>
            <a:br>
              <a:rPr lang="it-IT" sz="1800" dirty="0">
                <a:solidFill>
                  <a:srgbClr val="1C1C1C"/>
                </a:solidFill>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
            </a:r>
            <a:br>
              <a:rPr lang="it-IT" sz="1800" dirty="0">
                <a:solidFill>
                  <a:srgbClr val="1C1C1C"/>
                </a:solidFill>
                <a:latin typeface="Times New Roman" panose="02020603050405020304" pitchFamily="18" charset="0"/>
                <a:cs typeface="Times New Roman" panose="02020603050405020304" pitchFamily="18" charset="0"/>
              </a:rPr>
            </a:br>
            <a:r>
              <a:rPr lang="it-IT" sz="1800" b="1" dirty="0">
                <a:solidFill>
                  <a:srgbClr val="1C1C1C"/>
                </a:solidFill>
                <a:latin typeface="Times New Roman" panose="02020603050405020304" pitchFamily="18" charset="0"/>
                <a:cs typeface="Times New Roman" panose="02020603050405020304" pitchFamily="18" charset="0"/>
              </a:rPr>
              <a:t>2. NULLA OSTA ALLA CONFERMA DI ADESIONE</a:t>
            </a:r>
            <a:r>
              <a:rPr lang="it-IT" sz="1800" dirty="0">
                <a:solidFill>
                  <a:srgbClr val="1C1C1C"/>
                </a:solidFill>
                <a:latin typeface="Times New Roman" panose="02020603050405020304" pitchFamily="18" charset="0"/>
                <a:cs typeface="Times New Roman" panose="02020603050405020304" pitchFamily="18" charset="0"/>
              </a:rPr>
              <a:t>: con questo atto, che la SUAM invia </a:t>
            </a:r>
            <a:r>
              <a:rPr lang="it-IT" sz="1800" u="sng" dirty="0">
                <a:solidFill>
                  <a:srgbClr val="1C1C1C"/>
                </a:solidFill>
                <a:latin typeface="Times New Roman" panose="02020603050405020304" pitchFamily="18" charset="0"/>
                <a:cs typeface="Times New Roman" panose="02020603050405020304" pitchFamily="18" charset="0"/>
              </a:rPr>
              <a:t>tramite PEC</a:t>
            </a:r>
            <a:r>
              <a:rPr lang="it-IT" sz="1800" dirty="0">
                <a:solidFill>
                  <a:srgbClr val="1C1C1C"/>
                </a:solidFill>
                <a:latin typeface="Times New Roman" panose="02020603050405020304" pitchFamily="18" charset="0"/>
                <a:cs typeface="Times New Roman" panose="02020603050405020304" pitchFamily="18" charset="0"/>
              </a:rPr>
              <a:t> all’Amministrazione contraente, viene accantonata la quota parte di massimale necessaria a soddisfare il fabbisogno dell’Amministrazione contraente e quest’ultima viene autorizzata a contattare direttamente il Fornitore;</a:t>
            </a:r>
            <a:br>
              <a:rPr lang="it-IT" sz="1800" dirty="0">
                <a:solidFill>
                  <a:srgbClr val="1C1C1C"/>
                </a:solidFill>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
            </a:r>
            <a:br>
              <a:rPr lang="it-IT" sz="1800" dirty="0">
                <a:solidFill>
                  <a:srgbClr val="1C1C1C"/>
                </a:solidFill>
                <a:latin typeface="Times New Roman" panose="02020603050405020304" pitchFamily="18" charset="0"/>
                <a:cs typeface="Times New Roman" panose="02020603050405020304" pitchFamily="18" charset="0"/>
              </a:rPr>
            </a:br>
            <a:r>
              <a:rPr lang="it-IT" sz="1800" b="1" dirty="0">
                <a:solidFill>
                  <a:srgbClr val="1C1C1C"/>
                </a:solidFill>
                <a:latin typeface="Times New Roman" panose="02020603050405020304" pitchFamily="18" charset="0"/>
                <a:cs typeface="Times New Roman" panose="02020603050405020304" pitchFamily="18" charset="0"/>
              </a:rPr>
              <a:t>3. ORDINATIVO DI FORNITURA (Modello ORDINATIVO DI FORNITURA</a:t>
            </a:r>
            <a:r>
              <a:rPr lang="it-IT" sz="1800" dirty="0">
                <a:solidFill>
                  <a:srgbClr val="1C1C1C"/>
                </a:solidFill>
                <a:latin typeface="Times New Roman" panose="02020603050405020304" pitchFamily="18" charset="0"/>
                <a:cs typeface="Times New Roman" panose="02020603050405020304" pitchFamily="18" charset="0"/>
              </a:rPr>
              <a:t>): contratto attuativo della Convenzione che l’Amministrazione contraente deve caricare su GT SUAM ed inviare al fornitore. All’ordinativo di fornitura dovrà essere allegato il RIEPILOGO ADESIONE, generato attraverso la piattaforma GT-SUAM.</a:t>
            </a:r>
            <a:br>
              <a:rPr lang="it-IT" sz="1800" dirty="0">
                <a:solidFill>
                  <a:srgbClr val="1C1C1C"/>
                </a:solidFill>
                <a:latin typeface="Times New Roman" panose="02020603050405020304" pitchFamily="18" charset="0"/>
                <a:cs typeface="Times New Roman" panose="02020603050405020304" pitchFamily="18" charset="0"/>
              </a:rPr>
            </a:br>
            <a:r>
              <a:rPr lang="it-IT" sz="1800" u="sng" dirty="0">
                <a:solidFill>
                  <a:srgbClr val="FF0000"/>
                </a:solidFill>
                <a:latin typeface="Times New Roman" panose="02020603050405020304" pitchFamily="18" charset="0"/>
                <a:cs typeface="Times New Roman" panose="02020603050405020304" pitchFamily="18" charset="0"/>
              </a:rPr>
              <a:t/>
            </a:r>
            <a:br>
              <a:rPr lang="it-IT" sz="1800" u="sng" dirty="0">
                <a:solidFill>
                  <a:srgbClr val="FF0000"/>
                </a:solidFill>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
            </a:r>
            <a:br>
              <a:rPr lang="it-IT" sz="1800" dirty="0">
                <a:solidFill>
                  <a:srgbClr val="1C1C1C"/>
                </a:solidFill>
                <a:latin typeface="Times New Roman" panose="02020603050405020304" pitchFamily="18" charset="0"/>
                <a:cs typeface="Times New Roman" panose="02020603050405020304" pitchFamily="18" charset="0"/>
              </a:rPr>
            </a:br>
            <a:endParaRPr lang="it-IT"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2778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8B1CC9-8352-432C-BB58-607997B635E3}"/>
              </a:ext>
            </a:extLst>
          </p:cNvPr>
          <p:cNvSpPr>
            <a:spLocks noGrp="1"/>
          </p:cNvSpPr>
          <p:nvPr>
            <p:ph type="title" idx="4294967295"/>
          </p:nvPr>
        </p:nvSpPr>
        <p:spPr>
          <a:xfrm>
            <a:off x="175847" y="246185"/>
            <a:ext cx="11843238" cy="6450037"/>
          </a:xfrm>
        </p:spPr>
        <p:txBody>
          <a:bodyPr>
            <a:normAutofit/>
          </a:bodyPr>
          <a:lstStyle/>
          <a:p>
            <a:r>
              <a:rPr lang="it-IT" sz="2800" b="1" dirty="0">
                <a:latin typeface="Times New Roman" panose="02020603050405020304" pitchFamily="18" charset="0"/>
                <a:cs typeface="Times New Roman" panose="02020603050405020304" pitchFamily="18" charset="0"/>
              </a:rPr>
              <a:t>CONFERMA DI ADESIONE</a:t>
            </a:r>
            <a:r>
              <a:rPr lang="it-IT" sz="3200" dirty="0">
                <a:solidFill>
                  <a:srgbClr val="FF0000"/>
                </a:solidFill>
                <a:latin typeface="Times New Roman" panose="02020603050405020304" pitchFamily="18" charset="0"/>
                <a:cs typeface="Times New Roman" panose="02020603050405020304" pitchFamily="18" charset="0"/>
              </a:rPr>
              <a:t/>
            </a:r>
            <a:br>
              <a:rPr lang="it-IT" sz="3200" dirty="0">
                <a:solidFill>
                  <a:srgbClr val="FF0000"/>
                </a:solidFill>
                <a:latin typeface="Times New Roman" panose="02020603050405020304" pitchFamily="18" charset="0"/>
                <a:cs typeface="Times New Roman" panose="02020603050405020304" pitchFamily="18" charset="0"/>
              </a:rPr>
            </a:br>
            <a:r>
              <a:rPr lang="it-IT" sz="2200" dirty="0"/>
              <a:t/>
            </a:r>
            <a:br>
              <a:rPr lang="it-IT" sz="2200" dirty="0"/>
            </a:br>
            <a:r>
              <a:rPr lang="it-IT" sz="1800" dirty="0">
                <a:latin typeface="Times New Roman" panose="02020603050405020304" pitchFamily="18" charset="0"/>
                <a:cs typeface="Times New Roman" panose="02020603050405020304" pitchFamily="18" charset="0"/>
              </a:rPr>
              <a:t>L’ Amministrazione interessata, successivamente al ricevimento della comunicazione da parte della SUAM di avvenuta pubblicazione della Convenzione, deve trasmettere alla SUAM, </a:t>
            </a:r>
            <a:r>
              <a:rPr lang="it-IT" sz="1800" u="sng" dirty="0">
                <a:latin typeface="Times New Roman" panose="02020603050405020304" pitchFamily="18" charset="0"/>
                <a:cs typeface="Times New Roman" panose="02020603050405020304" pitchFamily="18" charset="0"/>
              </a:rPr>
              <a:t>tramite PEC</a:t>
            </a:r>
            <a:r>
              <a:rPr lang="it-IT" sz="1800" dirty="0">
                <a:latin typeface="Times New Roman" panose="02020603050405020304" pitchFamily="18" charset="0"/>
                <a:cs typeface="Times New Roman" panose="02020603050405020304" pitchFamily="18" charset="0"/>
              </a:rPr>
              <a:t>, la CONFERMA DI ADESIONE, sottoscritta da un soggetto autorizzato ad impegnare formalmente e legalmente la stessa.</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Attraverso la Conferma di adesione l’Amministrazione fornirà alla SUAM i seguenti elementi:</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a) </a:t>
            </a:r>
            <a:r>
              <a:rPr lang="it-IT" sz="1800" b="1" dirty="0">
                <a:latin typeface="Times New Roman" panose="02020603050405020304" pitchFamily="18" charset="0"/>
                <a:cs typeface="Times New Roman" panose="02020603050405020304" pitchFamily="18" charset="0"/>
              </a:rPr>
              <a:t>L’importo </a:t>
            </a:r>
            <a:r>
              <a:rPr lang="it-IT" sz="1800" b="1" u="sng" dirty="0">
                <a:latin typeface="Times New Roman" panose="02020603050405020304" pitchFamily="18" charset="0"/>
                <a:cs typeface="Times New Roman" panose="02020603050405020304" pitchFamily="18" charset="0"/>
              </a:rPr>
              <a:t>presuntivo</a:t>
            </a:r>
            <a:r>
              <a:rPr lang="it-IT" sz="1800" b="1" dirty="0">
                <a:latin typeface="Times New Roman" panose="02020603050405020304" pitchFamily="18" charset="0"/>
                <a:cs typeface="Times New Roman" panose="02020603050405020304" pitchFamily="18" charset="0"/>
              </a:rPr>
              <a:t> di adesione alla Convenzione </a:t>
            </a:r>
            <a:r>
              <a:rPr lang="it-IT" sz="1800" dirty="0">
                <a:latin typeface="Times New Roman" panose="02020603050405020304" pitchFamily="18" charset="0"/>
                <a:cs typeface="Times New Roman" panose="02020603050405020304" pitchFamily="18" charset="0"/>
              </a:rPr>
              <a:t>sulla base delle stime effettuate dall’Amministrazione contraente considerando il listino prezzi allegato alla Convenzione;</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c) Il termine entro cui saranno emessi gli Ordinativi di Fornitura (che non potrà superare il periodo di validità della Convenzione, pari a 24 mesi);</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d) Il nominativo del Direttore dell’esecuzione del contratto ed il suo contatto di posta elettronica.</a:t>
            </a:r>
            <a:r>
              <a:rPr lang="it-IT" sz="1800" dirty="0"/>
              <a:t/>
            </a:r>
            <a:br>
              <a:rPr lang="it-IT" sz="1800" dirty="0"/>
            </a:br>
            <a:r>
              <a:rPr lang="it-IT" sz="1800" dirty="0"/>
              <a:t/>
            </a:r>
            <a:br>
              <a:rPr lang="it-IT" sz="1800" dirty="0"/>
            </a:br>
            <a:r>
              <a:rPr lang="it-IT" sz="1800" dirty="0"/>
              <a:t/>
            </a:r>
            <a:br>
              <a:rPr lang="it-IT" sz="1800" dirty="0"/>
            </a:br>
            <a:r>
              <a:rPr lang="it-IT" sz="1800" dirty="0"/>
              <a:t/>
            </a:r>
            <a:br>
              <a:rPr lang="it-IT" sz="1800" dirty="0"/>
            </a:br>
            <a:r>
              <a:rPr lang="it-IT" sz="3600" dirty="0"/>
              <a:t/>
            </a:r>
            <a:br>
              <a:rPr lang="it-IT" sz="3600" dirty="0"/>
            </a:br>
            <a:endParaRPr lang="it-IT" sz="3600" dirty="0"/>
          </a:p>
        </p:txBody>
      </p:sp>
    </p:spTree>
    <p:extLst>
      <p:ext uri="{BB962C8B-B14F-4D97-AF65-F5344CB8AC3E}">
        <p14:creationId xmlns:p14="http://schemas.microsoft.com/office/powerpoint/2010/main" val="1303985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D277EC6-98F1-4A22-91F5-74DAA870898F}"/>
              </a:ext>
            </a:extLst>
          </p:cNvPr>
          <p:cNvSpPr/>
          <p:nvPr/>
        </p:nvSpPr>
        <p:spPr>
          <a:xfrm>
            <a:off x="272562" y="509954"/>
            <a:ext cx="11667392" cy="3108543"/>
          </a:xfrm>
          <a:prstGeom prst="rect">
            <a:avLst/>
          </a:prstGeom>
        </p:spPr>
        <p:txBody>
          <a:bodyPr wrap="square">
            <a:spAutoFit/>
          </a:bodyPr>
          <a:lstStyle/>
          <a:p>
            <a:pPr lvl="0"/>
            <a:r>
              <a:rPr lang="it-IT" sz="2800" b="1" dirty="0">
                <a:latin typeface="Times New Roman" panose="02020603050405020304" pitchFamily="18" charset="0"/>
                <a:ea typeface="+mj-ea"/>
                <a:cs typeface="Times New Roman" panose="02020603050405020304" pitchFamily="18" charset="0"/>
              </a:rPr>
              <a:t>NULLA OSTA DELLA SUAM</a:t>
            </a:r>
          </a:p>
          <a:p>
            <a:pPr lvl="0"/>
            <a:endParaRPr lang="it-IT" sz="2400" dirty="0"/>
          </a:p>
          <a:p>
            <a:pPr marL="342900" lvl="0" indent="-342900" algn="just">
              <a:buFont typeface="Arial" panose="020B0604020202020204" pitchFamily="34" charset="0"/>
              <a:buChar char="•"/>
            </a:pPr>
            <a:r>
              <a:rPr lang="it-IT" sz="2000" dirty="0">
                <a:latin typeface="Times New Roman" panose="02020603050405020304" pitchFamily="18" charset="0"/>
                <a:ea typeface="+mj-ea"/>
                <a:cs typeface="Times New Roman" panose="02020603050405020304" pitchFamily="18" charset="0"/>
              </a:rPr>
              <a:t>La SUAM, entro 5 giorni lavorativi dal ricevimento della CONFERMA DI ADESIONE da parte dell’Amministrazione contraente, ne prenderà atto e rilascerà, </a:t>
            </a:r>
            <a:r>
              <a:rPr lang="it-IT" sz="2000" u="sng" dirty="0">
                <a:latin typeface="Times New Roman" panose="02020603050405020304" pitchFamily="18" charset="0"/>
                <a:ea typeface="+mj-ea"/>
                <a:cs typeface="Times New Roman" panose="02020603050405020304" pitchFamily="18" charset="0"/>
              </a:rPr>
              <a:t>tramite PEC</a:t>
            </a:r>
            <a:r>
              <a:rPr lang="it-IT" sz="2000" dirty="0">
                <a:latin typeface="Times New Roman" panose="02020603050405020304" pitchFamily="18" charset="0"/>
                <a:ea typeface="+mj-ea"/>
                <a:cs typeface="Times New Roman" panose="02020603050405020304" pitchFamily="18" charset="0"/>
              </a:rPr>
              <a:t>, il NULLA OSTA.</a:t>
            </a:r>
          </a:p>
          <a:p>
            <a:pPr lvl="0" algn="just"/>
            <a:endParaRPr lang="it-IT" sz="2000" dirty="0">
              <a:latin typeface="Times New Roman" panose="02020603050405020304" pitchFamily="18" charset="0"/>
              <a:ea typeface="+mj-ea"/>
              <a:cs typeface="Times New Roman" panose="02020603050405020304" pitchFamily="18" charset="0"/>
            </a:endParaRPr>
          </a:p>
          <a:p>
            <a:pPr marL="342900" lvl="0" indent="-342900" algn="just">
              <a:buFont typeface="Arial" panose="020B0604020202020204" pitchFamily="34" charset="0"/>
              <a:buChar char="•"/>
            </a:pPr>
            <a:r>
              <a:rPr lang="it-IT" sz="2000" dirty="0">
                <a:latin typeface="Times New Roman" panose="02020603050405020304" pitchFamily="18" charset="0"/>
                <a:ea typeface="+mj-ea"/>
                <a:cs typeface="Times New Roman" panose="02020603050405020304" pitchFamily="18" charset="0"/>
              </a:rPr>
              <a:t>L’Amministrazione contraente, in seguito al ricevimento del nulla osta da parte della SUAM, è autorizzata ad avviare l’interlocuzione con il Fornitore.</a:t>
            </a:r>
          </a:p>
          <a:p>
            <a:pPr lvl="0" algn="just"/>
            <a:endParaRPr lang="it-IT" sz="2000" dirty="0">
              <a:latin typeface="Times New Roman" panose="02020603050405020304" pitchFamily="18" charset="0"/>
              <a:ea typeface="+mj-ea"/>
              <a:cs typeface="Times New Roman" panose="02020603050405020304" pitchFamily="18" charset="0"/>
            </a:endParaRPr>
          </a:p>
          <a:p>
            <a:pPr lvl="0" algn="just"/>
            <a:endParaRPr lang="it-IT" sz="20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1294459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281353" y="422031"/>
            <a:ext cx="11641015" cy="6360716"/>
          </a:xfrm>
          <a:prstGeom prst="rect">
            <a:avLst/>
          </a:prstGeom>
        </p:spPr>
        <p:txBody>
          <a:bodyPr wrap="square">
            <a:spAutoFit/>
          </a:bodyPr>
          <a:lstStyle/>
          <a:p>
            <a:pPr lvl="0">
              <a:spcAft>
                <a:spcPts val="1142"/>
              </a:spcAft>
            </a:pPr>
            <a:r>
              <a:rPr lang="it-IT" sz="2800" b="1" dirty="0">
                <a:latin typeface="Times New Roman" panose="02020603050405020304" pitchFamily="18" charset="0"/>
                <a:cs typeface="Times New Roman" panose="02020603050405020304" pitchFamily="18" charset="0"/>
              </a:rPr>
              <a:t>ORDINATIVO DI FORNITURA</a:t>
            </a:r>
            <a:endParaRPr lang="it-IT" sz="2600" b="1" dirty="0">
              <a:latin typeface="Times New Roman" panose="02020603050405020304" pitchFamily="18" charset="0"/>
              <a:cs typeface="Times New Roman" panose="02020603050405020304" pitchFamily="18" charset="0"/>
            </a:endParaRPr>
          </a:p>
          <a:p>
            <a:pPr lvl="0" algn="just">
              <a:spcAft>
                <a:spcPts val="1142"/>
              </a:spcAft>
            </a:pPr>
            <a:r>
              <a:rPr lang="it-IT" sz="2000" dirty="0">
                <a:solidFill>
                  <a:srgbClr val="1C1C1C"/>
                </a:solidFill>
                <a:latin typeface="Times New Roman" panose="02020603050405020304" pitchFamily="18" charset="0"/>
                <a:cs typeface="Times New Roman" panose="02020603050405020304" pitchFamily="18" charset="0"/>
              </a:rPr>
              <a:t>E’ l’atto in forma elettronica, sottoscritto da un soggetto autorizzato ad impegnare legalmente e formalmente l’Amministrazione contraente, che viene inviato al Fornitore.</a:t>
            </a:r>
          </a:p>
          <a:p>
            <a:pPr lvl="0" algn="just">
              <a:spcAft>
                <a:spcPts val="1142"/>
              </a:spcAft>
            </a:pPr>
            <a:r>
              <a:rPr lang="it-IT" sz="2000" dirty="0">
                <a:solidFill>
                  <a:srgbClr val="1C1C1C"/>
                </a:solidFill>
                <a:latin typeface="Times New Roman" panose="02020603050405020304" pitchFamily="18" charset="0"/>
                <a:cs typeface="Times New Roman" panose="02020603050405020304" pitchFamily="18" charset="0"/>
              </a:rPr>
              <a:t>Costituisce il documento contrattuale che formalizza l’accordo tra le Amministrazioni contraenti e il Fornitore ed assume, come previsto dall’art. 26 L. 488/1999, la valenza di contratto attuativo della Convenzione.</a:t>
            </a:r>
          </a:p>
          <a:p>
            <a:pPr lvl="0" algn="just">
              <a:spcAft>
                <a:spcPts val="1142"/>
              </a:spcAft>
            </a:pPr>
            <a:r>
              <a:rPr lang="it-IT" sz="2000" dirty="0">
                <a:solidFill>
                  <a:srgbClr val="1C1C1C"/>
                </a:solidFill>
                <a:latin typeface="Times New Roman" panose="02020603050405020304" pitchFamily="18" charset="0"/>
                <a:cs typeface="Times New Roman" panose="02020603050405020304" pitchFamily="18" charset="0"/>
              </a:rPr>
              <a:t>All’Ordinativo di Fornitura dovrà essere allegato il Riepilogo Adesione scaricato dalla Piattaforma GT SUAM secondo le modalità indicate nell’apposita guida.</a:t>
            </a:r>
          </a:p>
          <a:p>
            <a:pPr lvl="0" algn="just">
              <a:spcAft>
                <a:spcPts val="1142"/>
              </a:spcAft>
            </a:pPr>
            <a:r>
              <a:rPr lang="it-IT" sz="2000" dirty="0">
                <a:solidFill>
                  <a:srgbClr val="1C1C1C"/>
                </a:solidFill>
                <a:latin typeface="Times New Roman" panose="02020603050405020304" pitchFamily="18" charset="0"/>
                <a:cs typeface="Times New Roman" panose="02020603050405020304" pitchFamily="18" charset="0"/>
              </a:rPr>
              <a:t>Al momento della stipulazione dell’Ordinativo di fornitura, l’Amministrazione contraente liquiderà, a favore della Regione Marche, l’ importo previsto nel Prospetto economico per gli incentivi ex art. 113 commi 2 e 5 del D.lgs. n. 50/2016.</a:t>
            </a:r>
          </a:p>
          <a:p>
            <a:pPr lvl="0" algn="just">
              <a:spcAft>
                <a:spcPts val="1142"/>
              </a:spcAft>
            </a:pPr>
            <a:r>
              <a:rPr lang="it-IT" sz="2000" b="1" kern="0" dirty="0">
                <a:solidFill>
                  <a:srgbClr val="1C1C1C"/>
                </a:solidFill>
                <a:latin typeface="Times New Roman" panose="02020603050405020304" pitchFamily="18" charset="0"/>
                <a:cs typeface="Times New Roman" panose="02020603050405020304" pitchFamily="18" charset="0"/>
              </a:rPr>
              <a:t>L’Ordinativo di fornitura, unitamente all’allegato RIEPILOGO ADESIONE, deve essere trasmesso al RUP della Convenzione ai fini del monitoraggio di quest’ultima. </a:t>
            </a:r>
          </a:p>
          <a:p>
            <a:pPr lvl="0" algn="just">
              <a:spcAft>
                <a:spcPts val="1142"/>
              </a:spcAft>
            </a:pPr>
            <a:r>
              <a:rPr lang="it-IT" sz="2000" b="1" kern="0" dirty="0">
                <a:solidFill>
                  <a:srgbClr val="1C1C1C"/>
                </a:solidFill>
                <a:latin typeface="Times New Roman" panose="02020603050405020304" pitchFamily="18" charset="0"/>
                <a:cs typeface="Times New Roman" panose="02020603050405020304" pitchFamily="18" charset="0"/>
                <a:sym typeface="Wingdings" panose="05000000000000000000" pitchFamily="2" charset="2"/>
              </a:rPr>
              <a:t> </a:t>
            </a:r>
            <a:r>
              <a:rPr lang="it-IT" sz="2000" b="1" kern="0" dirty="0">
                <a:solidFill>
                  <a:srgbClr val="1C1C1C"/>
                </a:solidFill>
                <a:latin typeface="Times New Roman" panose="02020603050405020304" pitchFamily="18" charset="0"/>
                <a:cs typeface="Times New Roman" panose="02020603050405020304" pitchFamily="18" charset="0"/>
              </a:rPr>
              <a:t>N.B. </a:t>
            </a:r>
            <a:r>
              <a:rPr lang="it-IT" sz="2000" b="1" u="sng" kern="0" dirty="0">
                <a:solidFill>
                  <a:srgbClr val="1C1C1C"/>
                </a:solidFill>
                <a:latin typeface="Times New Roman" panose="02020603050405020304" pitchFamily="18" charset="0"/>
                <a:cs typeface="Times New Roman" panose="02020603050405020304" pitchFamily="18" charset="0"/>
              </a:rPr>
              <a:t>Le Amministrazioni aderenti alla Convenzione potranno ordinare un quantitativo di PC Notebook/Thin Client uguale o superiore al Quantitativo Minimo Ordinabile, stabilito in n. 2 (due) PC Notebook/Thin Client.</a:t>
            </a:r>
          </a:p>
          <a:p>
            <a:pPr lvl="0">
              <a:spcAft>
                <a:spcPts val="1142"/>
              </a:spcAft>
            </a:pPr>
            <a:endParaRPr lang="it-IT" sz="2600" dirty="0">
              <a:solidFill>
                <a:srgbClr val="1C1C1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1316843"/>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9686</TotalTime>
  <Words>2188</Words>
  <Application>Microsoft Office PowerPoint</Application>
  <PresentationFormat>Widescreen</PresentationFormat>
  <Paragraphs>77</Paragraphs>
  <Slides>16</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16</vt:i4>
      </vt:variant>
    </vt:vector>
  </HeadingPairs>
  <TitlesOfParts>
    <vt:vector size="22" baseType="lpstr">
      <vt:lpstr>Arial</vt:lpstr>
      <vt:lpstr>Avenir Next LT Pro</vt:lpstr>
      <vt:lpstr>Calibri</vt:lpstr>
      <vt:lpstr>Times New Roman</vt:lpstr>
      <vt:lpstr>Wingdings</vt:lpstr>
      <vt:lpstr>AccentBoxVTI</vt:lpstr>
      <vt:lpstr>SUAM- SOGGETTO AGGREGATORE DELLA REGIONE MARCHE</vt:lpstr>
      <vt:lpstr>PREMESSA</vt:lpstr>
      <vt:lpstr>PREMESSA</vt:lpstr>
      <vt:lpstr>I FORNITORI</vt:lpstr>
      <vt:lpstr> PROCEDURA DI ADESIONE ALLA CONVENZIONE L’Amministrazione contraente che intenda aderire alla Convenzione per la fornitura di PC notebook e thin client e servizi connessi per le Amministrazioni del territorio della Regione Marche dovrà:   1) Collegarsi al «Profilo del Committente – Soggetto Aggregatore SUAM», al seguente link: https://www.regione.marche.it/Entra-in-Regione/Soggetto-Aggregatore-SUAM.  2) Selezionare la Sezione «Generali» all’interno della quale troverà un’ulteriore Sezione denominata «Convenzioni attive».  3) All’interno di quest’ultima, in cui sarà presente la Convenzione di cui trattasi (PC NOTEBOOK E THIN CLIENT), è presente il «Manuale Operativo per l’adesione sulla piattaforma GT- SUAM» ed una serie di allegati:  - CAPITOLATO TECNICO - CONVENZIONI - LISTINO PREZZI - SCHEDE TECNICHE - CONFERMA DI ADESIONE E NULLA OSTA - ORDINATIVO DI FORNITURA - SCHEDA SINTETICA RIEPILOGATIVA - CONTATTI FORNITORI - PROSPETTO RIEPILOGATIVO PENALI - STANDARD DI LETTERA CONTESTAZIONE PENALI - STANDARD DI LETTERA APPLICAZIONE PENALI  4) Dopo aver preso visione della documentazione ed aver ottenuto il nulla osta da parte della SUAM per aderire alla Convenzione l’Amministrazione dovrà registrarsi attraverso la piattaforma GT-SUAM, la quale genererà un RIEPILOGO ADESIONE da allegare all’Ordinativo di fornitura.</vt:lpstr>
      <vt:lpstr>PROCEDURA DI ADESIONE ALLA CONVENZIONE La procedura di adesione alla Convenzione si articola come segue:  1. CONFERMA DI ADESIONE (Modello CONFERMA DI ADESIONE E NULLA OSTA): documento mediante il quale l’Amministrazione contraente conferma alla SUAM (tramite PEC) la sua intenzione di aderire alla Convenzione;  2. NULLA OSTA ALLA CONFERMA DI ADESIONE: con questo atto, che la SUAM invia tramite PEC all’Amministrazione contraente, viene accantonata la quota parte di massimale necessaria a soddisfare il fabbisogno dell’Amministrazione contraente e quest’ultima viene autorizzata a contattare direttamente il Fornitore;  3. ORDINATIVO DI FORNITURA (Modello ORDINATIVO DI FORNITURA): contratto attuativo della Convenzione che l’Amministrazione contraente deve caricare su GT SUAM ed inviare al fornitore. All’ordinativo di fornitura dovrà essere allegato il RIEPILOGO ADESIONE, generato attraverso la piattaforma GT-SUAM.   </vt:lpstr>
      <vt:lpstr>CONFERMA DI ADESIONE  L’ Amministrazione interessata, successivamente al ricevimento della comunicazione da parte della SUAM di avvenuta pubblicazione della Convenzione, deve trasmettere alla SUAM, tramite PEC, la CONFERMA DI ADESIONE, sottoscritta da un soggetto autorizzato ad impegnare formalmente e legalmente la stessa.  Attraverso la Conferma di adesione l’Amministrazione fornirà alla SUAM i seguenti elementi:  a) L’importo presuntivo di adesione alla Convenzione sulla base delle stime effettuate dall’Amministrazione contraente considerando il listino prezzi allegato alla Convenzione;  c) Il termine entro cui saranno emessi gli Ordinativi di Fornitura (che non potrà superare il periodo di validità della Convenzione, pari a 24 mesi);  d) Il nominativo del Direttore dell’esecuzione del contratto ed il suo contatto di posta elettronica.     </vt:lpstr>
      <vt:lpstr>Presentazione standard di PowerPoint</vt:lpstr>
      <vt:lpstr>Presentazione standard di PowerPoint</vt:lpstr>
      <vt:lpstr>Presentazione standard di PowerPoint</vt:lpstr>
      <vt:lpstr>       OGGETTO DELLA CONVENZIONE  Lotto n. 2 – Acquisto di Thin Client  Le apparecchiature oggetto della fornitura sono:  1) THIN CLIENT BASE (Marca Dell; Modello: Wyse 5070 Thin Client BTX)  2) THIN CLIENT ALL-IN-ONE 21,5” (Marca: Dell; Modello: WYSE 5470 AIO CTO)   Le principali caratteristiche tecniche delle apparecchiature sono riportate negli allegati SCHEDE TECNICHE.                           </vt:lpstr>
      <vt:lpstr>             DISPOSITIVI OPZIONALI   Su richiesta dell’Amministrazione, il Fornitore dovrà configurare i PC Notebook e Thin Client in configurazione base con i dispositivi opzionali scelti, tra quelli sotto elencati e descritti nel Capitolato tecnico, dalla medesima Amministrazione nell’ordinativo di fornitura.  Il prezzo dei dispositivi opzionali non è ricompreso nel prezzo dei PC Notebook e Thin Client ed è da intendersi come “prezzo addizionale” a questi.  - Memory key USB - HD esterno - Ram Aggiuntiva - Masterizzatore esterno - Docking station  - Cavo HDMI-HDMI - Alimentatori aggiuntivi                         </vt:lpstr>
      <vt:lpstr>                         SERVIZI COMPRESI NEL PREZZO DEI PERSONAL COMPUTER  I servizi descritti nel presente paragrafo sono connessi ed accessori alla fornitura dei PC Notebook e Thin Client e, quindi, sono prestati dal Fornitore unitamente alla fornitura medesima. Il corrispettivo di tali servizi, quindi, è ricompreso nel prezzo dei PC Notebook e Thin Client.  1) PRECARICAMENTO SISTEMI OPERATIVI: Per ciascun Personal Computer, il Sistema Operativo che il Fornitore deve installare, è Microsoft Windows 10 Professional a 64 bit.  2) CONSEGNA: Le attività di consegna delle apparecchiature si intendono comprensive di ogni onere relativo ad imballaggio, trasporto, facchinaggio e consegna nei luoghi indicati dall’Amministrazione nell’Ordinativo di Fornitura.  3) ASSISTENZA E MANUTENZIONE: Il Fornitore dovrà mantenere in perfetto stato di funzionamento le apparecchiature oggetto della fornitura per un periodo di 36 (trentasei) mesi a partire dalla Data di Consegna dei PC Notebook e Thin Client, provvedendo a fornire per ciascuno di essi, l’assistenza tecnica on-site del produttore dell’apparecchiatura. L’assistenza tecnica deve essere esercitata tramite ritiro e riconsegna dell’apparecchiatura entro 2 giorni lavoratori decorrenti dal giorno successivo all’apertura della chiamata di assistenza. Le spese di ritiro e riconsegna dell’apparecchiatura sono a carico del fornitore.  4) SERVIZIO DI CREAZIONE DEL “GOLDEN DISK”  5) CALL CENTER: Il Fornitore deve attivare, entro il termine perentorio di 15 giorni dalla data di stipula della Convenzione, un servizio di Call Center competente per: - ricezione e smistamento degli ordini; - richieste di intervento per manutenzione ed assistenza tecnica; - richieste relative allo stato delle consegne; - richieste relative allo stato degli ordini in corso ed alla loro evasione; - richieste di chiarimento sulle modalità di ordine e di consegna.                </vt:lpstr>
      <vt:lpstr>          SERVIZI AGGIUNTIVI PER ORDINI SUPERIORI AI 100 PC NOTEBOOK E THIN CLIENT   Per ordini superiori ai 100 PC Notebook e Thin Client, su richiesta dell’Amministrazione contraente riportata nelle note dell’Ordinativo di fornitura, potranno essere richiesti i seguenti servizi aggiuntivi:  - Installazione sul PC Notebook e Thin Client di una immagine preconfigurata dall’Amministrazione contraente  - Etichettatura di fabbrica dei prodotti forniti sulla base dei matricolari di inventario forniti dall’Amministrazione  - Consegna differita delle apparecchiature in lotti da 15 a 100 apparecchiature presso diverse sedi dell’amministrazione.                          </vt:lpstr>
      <vt:lpstr>SERVIZI OPZIONALI  Questi servizi sono eventualmente attivabili da ciascuna Amministrazione contraente. Il corrispettivo di tali servizi, quindi, è da considerarsi addizionale al prezzo dei PC Notebook e Thin Client.  1) ESTENSIONE DEL SERVIZIO DI ASSISTENZA E MANUTENZIONE 4° e 5° ANNO: In riferimento ai PC Notebook e Thin Client, in aggiunta ai 36 mesi di assistenza tecnica on-site il cui prezzo è ricompreso nel prezzo dei PC Notebook e Thin Client e nei dispositivi opzionali, l’Amministrazione contraente può richiedere al Fornitore di prolungare tale periodo per ulteriori due anni.  2) COPERTURA DANNI ACCIDENTALI: l’Amministrazione contraente può richiedere al Fornitore, al momento dell’ordine, una garanzia, per un periodo di 36 mesi, per la copertura per danni accidentali che causino l’impossibilità di utilizzare il PC Notebook e Thin Client, con la franchigia di euro 120,00 IVA esclusa per la rottura del Display. Per la copertura per danni accidentali che causino l’impossibilità di utilizzare il PC Notebook e Thin Client, la suddetta franchigia è aumentata a euro 200,00 IVA esclusa.    </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SUAM- SOGGETTO AGGREGATORE DELLA REGIONE MARCHE</dc:title>
  <dc:creator>Silvia Tummolo - silvia.tummolo@studio.unibo.it</dc:creator>
  <cp:lastModifiedBy>Silvia Tummolo</cp:lastModifiedBy>
  <cp:revision>135</cp:revision>
  <cp:lastPrinted>2020-09-10T09:09:09Z</cp:lastPrinted>
  <dcterms:created xsi:type="dcterms:W3CDTF">2020-06-30T09:04:18Z</dcterms:created>
  <dcterms:modified xsi:type="dcterms:W3CDTF">2020-11-04T10:50:33Z</dcterms:modified>
</cp:coreProperties>
</file>